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313" r:id="rId3"/>
    <p:sldId id="311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  <p:sldId id="308" r:id="rId56"/>
    <p:sldId id="309" r:id="rId57"/>
    <p:sldId id="310" r:id="rId58"/>
    <p:sldId id="312" r:id="rId59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17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18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19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20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21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22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23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24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25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26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2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Průměrné maximální měsíční teploty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List1!$B$2:$B$13</c:f>
              <c:numCache>
                <c:formatCode>General</c:formatCode>
                <c:ptCount val="12"/>
                <c:pt idx="0">
                  <c:v>6</c:v>
                </c:pt>
                <c:pt idx="1">
                  <c:v>8</c:v>
                </c:pt>
                <c:pt idx="2">
                  <c:v>11</c:v>
                </c:pt>
                <c:pt idx="3">
                  <c:v>14</c:v>
                </c:pt>
                <c:pt idx="4">
                  <c:v>19</c:v>
                </c:pt>
                <c:pt idx="5">
                  <c:v>21</c:v>
                </c:pt>
                <c:pt idx="6">
                  <c:v>23</c:v>
                </c:pt>
                <c:pt idx="7">
                  <c:v>23</c:v>
                </c:pt>
                <c:pt idx="8">
                  <c:v>19</c:v>
                </c:pt>
                <c:pt idx="9">
                  <c:v>15</c:v>
                </c:pt>
                <c:pt idx="10">
                  <c:v>9</c:v>
                </c:pt>
                <c:pt idx="11">
                  <c:v>6</c:v>
                </c:pt>
              </c:numCache>
            </c:numRef>
          </c:val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Průměrné měsíční srážky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List1!$C$2:$C$13</c:f>
              <c:numCache>
                <c:formatCode>General</c:formatCode>
                <c:ptCount val="12"/>
                <c:pt idx="0">
                  <c:v>71</c:v>
                </c:pt>
                <c:pt idx="1">
                  <c:v>67</c:v>
                </c:pt>
                <c:pt idx="2">
                  <c:v>69</c:v>
                </c:pt>
                <c:pt idx="3">
                  <c:v>58</c:v>
                </c:pt>
                <c:pt idx="4">
                  <c:v>54</c:v>
                </c:pt>
                <c:pt idx="5">
                  <c:v>70</c:v>
                </c:pt>
                <c:pt idx="6">
                  <c:v>81</c:v>
                </c:pt>
                <c:pt idx="7">
                  <c:v>94</c:v>
                </c:pt>
                <c:pt idx="8">
                  <c:v>66</c:v>
                </c:pt>
                <c:pt idx="9">
                  <c:v>64</c:v>
                </c:pt>
                <c:pt idx="10">
                  <c:v>69</c:v>
                </c:pt>
                <c:pt idx="11">
                  <c:v>77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32426112"/>
        <c:axId val="232436096"/>
        <c:axId val="0"/>
      </c:bar3DChart>
      <c:catAx>
        <c:axId val="232426112"/>
        <c:scaling>
          <c:orientation val="minMax"/>
        </c:scaling>
        <c:delete val="0"/>
        <c:axPos val="b"/>
        <c:majorTickMark val="out"/>
        <c:minorTickMark val="none"/>
        <c:tickLblPos val="nextTo"/>
        <c:crossAx val="232436096"/>
        <c:crosses val="autoZero"/>
        <c:auto val="1"/>
        <c:lblAlgn val="ctr"/>
        <c:lblOffset val="100"/>
        <c:noMultiLvlLbl val="0"/>
      </c:catAx>
      <c:valAx>
        <c:axId val="2324360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3242611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Průměrné maximální měsíční teploty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List1!$B$2:$B$13</c:f>
              <c:numCache>
                <c:formatCode>General</c:formatCode>
                <c:ptCount val="12"/>
                <c:pt idx="0">
                  <c:v>2.2999999999999998</c:v>
                </c:pt>
                <c:pt idx="1">
                  <c:v>4.8</c:v>
                </c:pt>
                <c:pt idx="2">
                  <c:v>9.6999999999999993</c:v>
                </c:pt>
                <c:pt idx="3">
                  <c:v>15.6</c:v>
                </c:pt>
                <c:pt idx="4">
                  <c:v>19.600000000000001</c:v>
                </c:pt>
                <c:pt idx="5">
                  <c:v>24.3</c:v>
                </c:pt>
                <c:pt idx="6">
                  <c:v>25.3</c:v>
                </c:pt>
                <c:pt idx="7">
                  <c:v>25.1</c:v>
                </c:pt>
                <c:pt idx="8">
                  <c:v>22.7</c:v>
                </c:pt>
                <c:pt idx="9">
                  <c:v>16.100000000000001</c:v>
                </c:pt>
                <c:pt idx="10">
                  <c:v>9.5</c:v>
                </c:pt>
                <c:pt idx="11">
                  <c:v>4.7</c:v>
                </c:pt>
              </c:numCache>
            </c:numRef>
          </c:val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Průměrné měsíční srážky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List1!$C$2:$C$13</c:f>
              <c:numCache>
                <c:formatCode>General</c:formatCode>
                <c:ptCount val="12"/>
                <c:pt idx="0">
                  <c:v>30</c:v>
                </c:pt>
                <c:pt idx="1">
                  <c:v>33</c:v>
                </c:pt>
                <c:pt idx="2">
                  <c:v>37</c:v>
                </c:pt>
                <c:pt idx="3">
                  <c:v>48</c:v>
                </c:pt>
                <c:pt idx="4">
                  <c:v>78</c:v>
                </c:pt>
                <c:pt idx="5">
                  <c:v>75</c:v>
                </c:pt>
                <c:pt idx="6">
                  <c:v>55</c:v>
                </c:pt>
                <c:pt idx="7">
                  <c:v>49</c:v>
                </c:pt>
                <c:pt idx="8">
                  <c:v>39</c:v>
                </c:pt>
                <c:pt idx="9">
                  <c:v>33</c:v>
                </c:pt>
                <c:pt idx="10">
                  <c:v>52</c:v>
                </c:pt>
                <c:pt idx="11">
                  <c:v>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8123904"/>
        <c:axId val="158125440"/>
        <c:axId val="0"/>
      </c:bar3DChart>
      <c:catAx>
        <c:axId val="158123904"/>
        <c:scaling>
          <c:orientation val="minMax"/>
        </c:scaling>
        <c:delete val="0"/>
        <c:axPos val="b"/>
        <c:majorTickMark val="out"/>
        <c:minorTickMark val="none"/>
        <c:tickLblPos val="nextTo"/>
        <c:crossAx val="158125440"/>
        <c:crosses val="autoZero"/>
        <c:auto val="1"/>
        <c:lblAlgn val="ctr"/>
        <c:lblOffset val="100"/>
        <c:noMultiLvlLbl val="0"/>
      </c:catAx>
      <c:valAx>
        <c:axId val="1581254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812390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Průměrné maximální měsíční teploty</c:v>
                </c:pt>
              </c:strCache>
            </c:strRef>
          </c:tx>
          <c:invertIfNegative val="0"/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List1!$B$2:$B$13</c:f>
              <c:numCache>
                <c:formatCode>General</c:formatCode>
                <c:ptCount val="12"/>
                <c:pt idx="0">
                  <c:v>1.4</c:v>
                </c:pt>
                <c:pt idx="1">
                  <c:v>3.1</c:v>
                </c:pt>
                <c:pt idx="2">
                  <c:v>7.7</c:v>
                </c:pt>
                <c:pt idx="3">
                  <c:v>13.4</c:v>
                </c:pt>
                <c:pt idx="4">
                  <c:v>18.7</c:v>
                </c:pt>
                <c:pt idx="5">
                  <c:v>21.2</c:v>
                </c:pt>
                <c:pt idx="6">
                  <c:v>23.6</c:v>
                </c:pt>
                <c:pt idx="7">
                  <c:v>23.5</c:v>
                </c:pt>
                <c:pt idx="8">
                  <c:v>18.600000000000001</c:v>
                </c:pt>
                <c:pt idx="9">
                  <c:v>12.8</c:v>
                </c:pt>
                <c:pt idx="10">
                  <c:v>5.5</c:v>
                </c:pt>
                <c:pt idx="11">
                  <c:v>2.1</c:v>
                </c:pt>
              </c:numCache>
            </c:numRef>
          </c:val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Průměrné měsíční srážky</c:v>
                </c:pt>
              </c:strCache>
            </c:strRef>
          </c:tx>
          <c:invertIfNegative val="0"/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List1!$C$2:$C$13</c:f>
              <c:numCache>
                <c:formatCode>General</c:formatCode>
                <c:ptCount val="12"/>
                <c:pt idx="0">
                  <c:v>23.6</c:v>
                </c:pt>
                <c:pt idx="1">
                  <c:v>23.1</c:v>
                </c:pt>
                <c:pt idx="2">
                  <c:v>28.1</c:v>
                </c:pt>
                <c:pt idx="3">
                  <c:v>38.200000000000003</c:v>
                </c:pt>
                <c:pt idx="4">
                  <c:v>77.2</c:v>
                </c:pt>
                <c:pt idx="5">
                  <c:v>72.7</c:v>
                </c:pt>
                <c:pt idx="6">
                  <c:v>66.2</c:v>
                </c:pt>
                <c:pt idx="7">
                  <c:v>69.599999999999994</c:v>
                </c:pt>
                <c:pt idx="8">
                  <c:v>40.4</c:v>
                </c:pt>
                <c:pt idx="9">
                  <c:v>30.5</c:v>
                </c:pt>
                <c:pt idx="10">
                  <c:v>31.9</c:v>
                </c:pt>
                <c:pt idx="11">
                  <c:v>25.3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25051264"/>
        <c:axId val="125053952"/>
        <c:axId val="0"/>
      </c:bar3DChart>
      <c:catAx>
        <c:axId val="125051264"/>
        <c:scaling>
          <c:orientation val="minMax"/>
        </c:scaling>
        <c:delete val="0"/>
        <c:axPos val="b"/>
        <c:majorTickMark val="out"/>
        <c:minorTickMark val="none"/>
        <c:tickLblPos val="nextTo"/>
        <c:crossAx val="125053952"/>
        <c:crosses val="autoZero"/>
        <c:auto val="1"/>
        <c:lblAlgn val="ctr"/>
        <c:lblOffset val="100"/>
        <c:noMultiLvlLbl val="0"/>
      </c:catAx>
      <c:valAx>
        <c:axId val="1250539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505126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Průměrné maximální měsíční teploty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List1!$B$2:$B$13</c:f>
              <c:numCache>
                <c:formatCode>General</c:formatCode>
                <c:ptCount val="12"/>
                <c:pt idx="0">
                  <c:v>2</c:v>
                </c:pt>
                <c:pt idx="1">
                  <c:v>2.2000000000000002</c:v>
                </c:pt>
                <c:pt idx="2">
                  <c:v>4.9000000000000004</c:v>
                </c:pt>
                <c:pt idx="3">
                  <c:v>9.8000000000000007</c:v>
                </c:pt>
                <c:pt idx="4">
                  <c:v>15</c:v>
                </c:pt>
                <c:pt idx="5">
                  <c:v>19</c:v>
                </c:pt>
                <c:pt idx="6">
                  <c:v>21</c:v>
                </c:pt>
                <c:pt idx="7">
                  <c:v>21</c:v>
                </c:pt>
                <c:pt idx="8">
                  <c:v>17</c:v>
                </c:pt>
                <c:pt idx="9">
                  <c:v>12.5</c:v>
                </c:pt>
                <c:pt idx="10">
                  <c:v>7</c:v>
                </c:pt>
                <c:pt idx="11">
                  <c:v>4</c:v>
                </c:pt>
              </c:numCache>
            </c:numRef>
          </c:val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Průměrné měsíční srážky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List1!$C$2:$C$13</c:f>
              <c:numCache>
                <c:formatCode>General</c:formatCode>
                <c:ptCount val="12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8080384"/>
        <c:axId val="158090752"/>
        <c:axId val="0"/>
      </c:bar3DChart>
      <c:catAx>
        <c:axId val="158080384"/>
        <c:scaling>
          <c:orientation val="minMax"/>
        </c:scaling>
        <c:delete val="0"/>
        <c:axPos val="b"/>
        <c:majorTickMark val="out"/>
        <c:minorTickMark val="none"/>
        <c:tickLblPos val="nextTo"/>
        <c:crossAx val="158090752"/>
        <c:crosses val="autoZero"/>
        <c:auto val="1"/>
        <c:lblAlgn val="ctr"/>
        <c:lblOffset val="100"/>
        <c:noMultiLvlLbl val="0"/>
      </c:catAx>
      <c:valAx>
        <c:axId val="1580907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808038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Průměrné maximální měsíční teploty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invertIfNegative val="0"/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List1!$B$2:$B$13</c:f>
              <c:numCache>
                <c:formatCode>General</c:formatCode>
                <c:ptCount val="12"/>
              </c:numCache>
            </c:numRef>
          </c:val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Průměrné měsíční srážky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List1!$C$2:$C$13</c:f>
              <c:numCache>
                <c:formatCode>General</c:formatCode>
                <c:ptCount val="12"/>
                <c:pt idx="0">
                  <c:v>45</c:v>
                </c:pt>
                <c:pt idx="1">
                  <c:v>29</c:v>
                </c:pt>
                <c:pt idx="2">
                  <c:v>29</c:v>
                </c:pt>
                <c:pt idx="3">
                  <c:v>35</c:v>
                </c:pt>
                <c:pt idx="4">
                  <c:v>36</c:v>
                </c:pt>
                <c:pt idx="5">
                  <c:v>52</c:v>
                </c:pt>
                <c:pt idx="6">
                  <c:v>79</c:v>
                </c:pt>
                <c:pt idx="7">
                  <c:v>82</c:v>
                </c:pt>
                <c:pt idx="8">
                  <c:v>80</c:v>
                </c:pt>
                <c:pt idx="9">
                  <c:v>70</c:v>
                </c:pt>
                <c:pt idx="10">
                  <c:v>68</c:v>
                </c:pt>
                <c:pt idx="11">
                  <c:v>53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8110080"/>
        <c:axId val="158111616"/>
        <c:axId val="0"/>
      </c:bar3DChart>
      <c:catAx>
        <c:axId val="158110080"/>
        <c:scaling>
          <c:orientation val="minMax"/>
        </c:scaling>
        <c:delete val="0"/>
        <c:axPos val="b"/>
        <c:majorTickMark val="out"/>
        <c:minorTickMark val="none"/>
        <c:tickLblPos val="nextTo"/>
        <c:crossAx val="158111616"/>
        <c:crosses val="autoZero"/>
        <c:auto val="1"/>
        <c:lblAlgn val="ctr"/>
        <c:lblOffset val="100"/>
        <c:noMultiLvlLbl val="0"/>
      </c:catAx>
      <c:valAx>
        <c:axId val="1581116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811008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Průměrné maximální měsíční teploty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List1!$B$2:$B$13</c:f>
              <c:numCache>
                <c:formatCode>General</c:formatCode>
                <c:ptCount val="12"/>
              </c:numCache>
            </c:numRef>
          </c:val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Průměrné měsíční srážky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</c:spPr>
          <c:invertIfNegative val="0"/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List1!$C$2:$C$13</c:f>
              <c:numCache>
                <c:formatCode>General</c:formatCode>
                <c:ptCount val="12"/>
                <c:pt idx="0">
                  <c:v>40</c:v>
                </c:pt>
                <c:pt idx="1">
                  <c:v>30</c:v>
                </c:pt>
                <c:pt idx="2">
                  <c:v>32</c:v>
                </c:pt>
                <c:pt idx="3">
                  <c:v>37</c:v>
                </c:pt>
                <c:pt idx="4">
                  <c:v>35</c:v>
                </c:pt>
                <c:pt idx="5">
                  <c:v>42</c:v>
                </c:pt>
                <c:pt idx="6">
                  <c:v>72</c:v>
                </c:pt>
                <c:pt idx="7">
                  <c:v>80</c:v>
                </c:pt>
                <c:pt idx="8">
                  <c:v>71</c:v>
                </c:pt>
                <c:pt idx="9">
                  <c:v>71</c:v>
                </c:pt>
                <c:pt idx="10">
                  <c:v>70</c:v>
                </c:pt>
                <c:pt idx="11">
                  <c:v>58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8370048"/>
        <c:axId val="158375936"/>
        <c:axId val="0"/>
      </c:bar3DChart>
      <c:catAx>
        <c:axId val="158370048"/>
        <c:scaling>
          <c:orientation val="minMax"/>
        </c:scaling>
        <c:delete val="0"/>
        <c:axPos val="b"/>
        <c:majorTickMark val="out"/>
        <c:minorTickMark val="none"/>
        <c:tickLblPos val="nextTo"/>
        <c:crossAx val="158375936"/>
        <c:crosses val="autoZero"/>
        <c:auto val="1"/>
        <c:lblAlgn val="ctr"/>
        <c:lblOffset val="100"/>
        <c:noMultiLvlLbl val="0"/>
      </c:catAx>
      <c:valAx>
        <c:axId val="1583759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837004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Průměrné maximální měsíční teploty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List1!$B$2:$B$13</c:f>
              <c:numCache>
                <c:formatCode>General</c:formatCode>
                <c:ptCount val="12"/>
                <c:pt idx="0">
                  <c:v>6.2</c:v>
                </c:pt>
                <c:pt idx="1">
                  <c:v>7.3</c:v>
                </c:pt>
                <c:pt idx="2">
                  <c:v>10.3</c:v>
                </c:pt>
                <c:pt idx="3">
                  <c:v>14.6</c:v>
                </c:pt>
                <c:pt idx="4">
                  <c:v>17.600000000000001</c:v>
                </c:pt>
                <c:pt idx="5">
                  <c:v>22</c:v>
                </c:pt>
                <c:pt idx="6">
                  <c:v>24.3</c:v>
                </c:pt>
                <c:pt idx="7">
                  <c:v>23.9</c:v>
                </c:pt>
                <c:pt idx="8">
                  <c:v>21.1</c:v>
                </c:pt>
                <c:pt idx="9">
                  <c:v>16.3</c:v>
                </c:pt>
                <c:pt idx="10">
                  <c:v>9.9</c:v>
                </c:pt>
                <c:pt idx="11">
                  <c:v>6.7</c:v>
                </c:pt>
              </c:numCache>
            </c:numRef>
          </c:val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Průměrné měsíční srážky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List1!$C$2:$C$13</c:f>
              <c:numCache>
                <c:formatCode>General</c:formatCode>
                <c:ptCount val="12"/>
                <c:pt idx="0">
                  <c:v>52</c:v>
                </c:pt>
                <c:pt idx="1">
                  <c:v>45</c:v>
                </c:pt>
                <c:pt idx="2">
                  <c:v>51</c:v>
                </c:pt>
                <c:pt idx="3">
                  <c:v>45</c:v>
                </c:pt>
                <c:pt idx="4">
                  <c:v>62</c:v>
                </c:pt>
                <c:pt idx="5">
                  <c:v>58</c:v>
                </c:pt>
                <c:pt idx="6">
                  <c:v>52</c:v>
                </c:pt>
                <c:pt idx="7">
                  <c:v>52</c:v>
                </c:pt>
                <c:pt idx="8">
                  <c:v>53</c:v>
                </c:pt>
                <c:pt idx="9">
                  <c:v>54</c:v>
                </c:pt>
                <c:pt idx="10">
                  <c:v>55</c:v>
                </c:pt>
                <c:pt idx="11">
                  <c:v>55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8445952"/>
        <c:axId val="176541056"/>
        <c:axId val="0"/>
      </c:bar3DChart>
      <c:catAx>
        <c:axId val="158445952"/>
        <c:scaling>
          <c:orientation val="minMax"/>
        </c:scaling>
        <c:delete val="0"/>
        <c:axPos val="b"/>
        <c:majorTickMark val="out"/>
        <c:minorTickMark val="none"/>
        <c:tickLblPos val="nextTo"/>
        <c:crossAx val="176541056"/>
        <c:crosses val="autoZero"/>
        <c:auto val="1"/>
        <c:lblAlgn val="ctr"/>
        <c:lblOffset val="100"/>
        <c:noMultiLvlLbl val="0"/>
      </c:catAx>
      <c:valAx>
        <c:axId val="1765410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844595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Průměrné maximální měsíční teploty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List1!$B$2:$B$13</c:f>
              <c:numCache>
                <c:formatCode>General</c:formatCode>
                <c:ptCount val="12"/>
                <c:pt idx="0">
                  <c:v>7.5</c:v>
                </c:pt>
                <c:pt idx="1">
                  <c:v>7.3</c:v>
                </c:pt>
                <c:pt idx="2">
                  <c:v>9.4</c:v>
                </c:pt>
                <c:pt idx="3">
                  <c:v>12.1</c:v>
                </c:pt>
                <c:pt idx="4">
                  <c:v>14.1</c:v>
                </c:pt>
                <c:pt idx="5">
                  <c:v>17.8</c:v>
                </c:pt>
                <c:pt idx="6">
                  <c:v>19.5</c:v>
                </c:pt>
                <c:pt idx="7">
                  <c:v>19.2</c:v>
                </c:pt>
                <c:pt idx="8">
                  <c:v>16.899999999999999</c:v>
                </c:pt>
                <c:pt idx="9">
                  <c:v>13.8</c:v>
                </c:pt>
                <c:pt idx="10">
                  <c:v>9.6999999999999993</c:v>
                </c:pt>
                <c:pt idx="11">
                  <c:v>7.6</c:v>
                </c:pt>
              </c:numCache>
            </c:numRef>
          </c:val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Průměrné měsíční srážky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List1!$C$2:$C$13</c:f>
              <c:numCache>
                <c:formatCode>General</c:formatCode>
                <c:ptCount val="12"/>
                <c:pt idx="0">
                  <c:v>69</c:v>
                </c:pt>
                <c:pt idx="1">
                  <c:v>48</c:v>
                </c:pt>
                <c:pt idx="2">
                  <c:v>52</c:v>
                </c:pt>
                <c:pt idx="3">
                  <c:v>49</c:v>
                </c:pt>
                <c:pt idx="4">
                  <c:v>52</c:v>
                </c:pt>
                <c:pt idx="5">
                  <c:v>53</c:v>
                </c:pt>
                <c:pt idx="6">
                  <c:v>47</c:v>
                </c:pt>
                <c:pt idx="8">
                  <c:v>70</c:v>
                </c:pt>
                <c:pt idx="9">
                  <c:v>69</c:v>
                </c:pt>
                <c:pt idx="10">
                  <c:v>65</c:v>
                </c:pt>
                <c:pt idx="11">
                  <c:v>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20641152"/>
        <c:axId val="220648576"/>
        <c:axId val="0"/>
      </c:bar3DChart>
      <c:catAx>
        <c:axId val="220641152"/>
        <c:scaling>
          <c:orientation val="minMax"/>
        </c:scaling>
        <c:delete val="0"/>
        <c:axPos val="b"/>
        <c:majorTickMark val="out"/>
        <c:minorTickMark val="none"/>
        <c:tickLblPos val="nextTo"/>
        <c:crossAx val="220648576"/>
        <c:crosses val="autoZero"/>
        <c:auto val="1"/>
        <c:lblAlgn val="ctr"/>
        <c:lblOffset val="100"/>
        <c:noMultiLvlLbl val="0"/>
      </c:catAx>
      <c:valAx>
        <c:axId val="2206485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2064115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Průměrné maximální měsíční teploty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List1!$B$2:$B$13</c:f>
              <c:numCache>
                <c:formatCode>General</c:formatCode>
                <c:ptCount val="12"/>
                <c:pt idx="0">
                  <c:v>12.3</c:v>
                </c:pt>
                <c:pt idx="1">
                  <c:v>13.3</c:v>
                </c:pt>
                <c:pt idx="2">
                  <c:v>16.2</c:v>
                </c:pt>
                <c:pt idx="3">
                  <c:v>19.600000000000001</c:v>
                </c:pt>
                <c:pt idx="4">
                  <c:v>24.3</c:v>
                </c:pt>
                <c:pt idx="5">
                  <c:v>27.2</c:v>
                </c:pt>
                <c:pt idx="6">
                  <c:v>32.200000000000003</c:v>
                </c:pt>
                <c:pt idx="7">
                  <c:v>31.2</c:v>
                </c:pt>
                <c:pt idx="8">
                  <c:v>27.3</c:v>
                </c:pt>
                <c:pt idx="9">
                  <c:v>23.4</c:v>
                </c:pt>
                <c:pt idx="10">
                  <c:v>17.2</c:v>
                </c:pt>
                <c:pt idx="11">
                  <c:v>12.2</c:v>
                </c:pt>
              </c:numCache>
            </c:numRef>
          </c:val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Průměrné měsíční srážky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List1!$C$2:$C$13</c:f>
              <c:numCache>
                <c:formatCode>General</c:formatCode>
                <c:ptCount val="12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8427008"/>
        <c:axId val="158428544"/>
        <c:axId val="0"/>
      </c:bar3DChart>
      <c:catAx>
        <c:axId val="158427008"/>
        <c:scaling>
          <c:orientation val="minMax"/>
        </c:scaling>
        <c:delete val="0"/>
        <c:axPos val="b"/>
        <c:majorTickMark val="out"/>
        <c:minorTickMark val="none"/>
        <c:tickLblPos val="nextTo"/>
        <c:crossAx val="158428544"/>
        <c:crosses val="autoZero"/>
        <c:auto val="1"/>
        <c:lblAlgn val="ctr"/>
        <c:lblOffset val="100"/>
        <c:noMultiLvlLbl val="0"/>
      </c:catAx>
      <c:valAx>
        <c:axId val="1584285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842700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Průměrné maximální měsíční teploty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List1!$B$2:$B$13</c:f>
              <c:numCache>
                <c:formatCode>General</c:formatCode>
                <c:ptCount val="12"/>
              </c:numCache>
            </c:numRef>
          </c:val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Průměrné měsíční srážky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List1!$C$2:$C$13</c:f>
              <c:numCache>
                <c:formatCode>General</c:formatCode>
                <c:ptCount val="12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7340800"/>
        <c:axId val="137373184"/>
        <c:axId val="0"/>
      </c:bar3DChart>
      <c:catAx>
        <c:axId val="137340800"/>
        <c:scaling>
          <c:orientation val="minMax"/>
        </c:scaling>
        <c:delete val="0"/>
        <c:axPos val="b"/>
        <c:majorTickMark val="out"/>
        <c:minorTickMark val="none"/>
        <c:tickLblPos val="nextTo"/>
        <c:crossAx val="137373184"/>
        <c:crosses val="autoZero"/>
        <c:auto val="1"/>
        <c:lblAlgn val="ctr"/>
        <c:lblOffset val="100"/>
        <c:noMultiLvlLbl val="0"/>
      </c:catAx>
      <c:valAx>
        <c:axId val="1373731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734080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Průměrné maximální měsíční teploty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List1!$B$2:$B$13</c:f>
              <c:numCache>
                <c:formatCode>General</c:formatCode>
                <c:ptCount val="12"/>
              </c:numCache>
            </c:numRef>
          </c:val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Průměrné měsíční srážky</c:v>
                </c:pt>
              </c:strCache>
            </c:strRef>
          </c:tx>
          <c:spPr>
            <a:solidFill>
              <a:schemeClr val="accent3">
                <a:lumMod val="50000"/>
              </a:schemeClr>
            </a:solidFill>
          </c:spPr>
          <c:invertIfNegative val="0"/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List1!$C$2:$C$13</c:f>
              <c:numCache>
                <c:formatCode>General</c:formatCode>
                <c:ptCount val="12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75379968"/>
        <c:axId val="175381504"/>
        <c:axId val="0"/>
      </c:bar3DChart>
      <c:catAx>
        <c:axId val="175379968"/>
        <c:scaling>
          <c:orientation val="minMax"/>
        </c:scaling>
        <c:delete val="0"/>
        <c:axPos val="b"/>
        <c:majorTickMark val="out"/>
        <c:minorTickMark val="none"/>
        <c:tickLblPos val="nextTo"/>
        <c:crossAx val="175381504"/>
        <c:crosses val="autoZero"/>
        <c:auto val="1"/>
        <c:lblAlgn val="ctr"/>
        <c:lblOffset val="100"/>
        <c:noMultiLvlLbl val="0"/>
      </c:catAx>
      <c:valAx>
        <c:axId val="1753815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7537996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Průměrné maximální měsíční teploty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List1!$B$2:$B$13</c:f>
              <c:numCache>
                <c:formatCode>General</c:formatCode>
                <c:ptCount val="12"/>
              </c:numCache>
            </c:numRef>
          </c:val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Průměrné měsíční srážky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</c:spPr>
          <c:invertIfNegative val="0"/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List1!$C$2:$C$13</c:f>
              <c:numCache>
                <c:formatCode>General</c:formatCode>
                <c:ptCount val="12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19302016"/>
        <c:axId val="119303552"/>
        <c:axId val="0"/>
      </c:bar3DChart>
      <c:catAx>
        <c:axId val="119302016"/>
        <c:scaling>
          <c:orientation val="minMax"/>
        </c:scaling>
        <c:delete val="0"/>
        <c:axPos val="b"/>
        <c:majorTickMark val="out"/>
        <c:minorTickMark val="none"/>
        <c:tickLblPos val="nextTo"/>
        <c:crossAx val="119303552"/>
        <c:crosses val="autoZero"/>
        <c:auto val="1"/>
        <c:lblAlgn val="ctr"/>
        <c:lblOffset val="100"/>
        <c:noMultiLvlLbl val="0"/>
      </c:catAx>
      <c:valAx>
        <c:axId val="1193035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930201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Průměrné maximální měsíční teploty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List1!$B$2:$B$13</c:f>
              <c:numCache>
                <c:formatCode>General</c:formatCode>
                <c:ptCount val="12"/>
              </c:numCache>
            </c:numRef>
          </c:val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Průměrné měsíční srážky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List1!$C$2:$C$13</c:f>
              <c:numCache>
                <c:formatCode>General</c:formatCode>
                <c:ptCount val="12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42638464"/>
        <c:axId val="172606208"/>
        <c:axId val="0"/>
      </c:bar3DChart>
      <c:catAx>
        <c:axId val="142638464"/>
        <c:scaling>
          <c:orientation val="minMax"/>
        </c:scaling>
        <c:delete val="0"/>
        <c:axPos val="b"/>
        <c:majorTickMark val="out"/>
        <c:minorTickMark val="none"/>
        <c:tickLblPos val="nextTo"/>
        <c:crossAx val="172606208"/>
        <c:crosses val="autoZero"/>
        <c:auto val="1"/>
        <c:lblAlgn val="ctr"/>
        <c:lblOffset val="100"/>
        <c:noMultiLvlLbl val="0"/>
      </c:catAx>
      <c:valAx>
        <c:axId val="1726062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263846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Průměrné maximální měsíční teploty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List1!$B$2:$B$13</c:f>
              <c:numCache>
                <c:formatCode>General</c:formatCode>
                <c:ptCount val="12"/>
              </c:numCache>
            </c:numRef>
          </c:val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Průměrné měsíční srážky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List1!$C$2:$C$13</c:f>
              <c:numCache>
                <c:formatCode>General</c:formatCode>
                <c:ptCount val="12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7364992"/>
        <c:axId val="137381376"/>
        <c:axId val="0"/>
      </c:bar3DChart>
      <c:catAx>
        <c:axId val="137364992"/>
        <c:scaling>
          <c:orientation val="minMax"/>
        </c:scaling>
        <c:delete val="0"/>
        <c:axPos val="b"/>
        <c:majorTickMark val="out"/>
        <c:minorTickMark val="none"/>
        <c:tickLblPos val="nextTo"/>
        <c:crossAx val="137381376"/>
        <c:crosses val="autoZero"/>
        <c:auto val="1"/>
        <c:lblAlgn val="ctr"/>
        <c:lblOffset val="100"/>
        <c:noMultiLvlLbl val="0"/>
      </c:catAx>
      <c:valAx>
        <c:axId val="1373813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736499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Průměrné maximální měsíční teploty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List1!$B$2:$B$13</c:f>
              <c:numCache>
                <c:formatCode>General</c:formatCode>
                <c:ptCount val="12"/>
              </c:numCache>
            </c:numRef>
          </c:val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Průměrné měsíční srážky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</c:spPr>
          <c:invertIfNegative val="0"/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List1!$C$2:$C$13</c:f>
              <c:numCache>
                <c:formatCode>General</c:formatCode>
                <c:ptCount val="12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42411648"/>
        <c:axId val="142414592"/>
        <c:axId val="0"/>
      </c:bar3DChart>
      <c:catAx>
        <c:axId val="142411648"/>
        <c:scaling>
          <c:orientation val="minMax"/>
        </c:scaling>
        <c:delete val="0"/>
        <c:axPos val="b"/>
        <c:majorTickMark val="out"/>
        <c:minorTickMark val="none"/>
        <c:tickLblPos val="nextTo"/>
        <c:crossAx val="142414592"/>
        <c:crosses val="autoZero"/>
        <c:auto val="1"/>
        <c:lblAlgn val="ctr"/>
        <c:lblOffset val="100"/>
        <c:noMultiLvlLbl val="0"/>
      </c:catAx>
      <c:valAx>
        <c:axId val="1424145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241164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Průměrné maximální měsíční teploty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List1!$B$2:$B$13</c:f>
              <c:numCache>
                <c:formatCode>General</c:formatCode>
                <c:ptCount val="12"/>
              </c:numCache>
            </c:numRef>
          </c:val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Průměrné měsíční srážky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List1!$C$2:$C$13</c:f>
              <c:numCache>
                <c:formatCode>General</c:formatCode>
                <c:ptCount val="12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4696064"/>
        <c:axId val="164698368"/>
        <c:axId val="0"/>
      </c:bar3DChart>
      <c:catAx>
        <c:axId val="164696064"/>
        <c:scaling>
          <c:orientation val="minMax"/>
        </c:scaling>
        <c:delete val="0"/>
        <c:axPos val="b"/>
        <c:majorTickMark val="out"/>
        <c:minorTickMark val="none"/>
        <c:tickLblPos val="nextTo"/>
        <c:crossAx val="164698368"/>
        <c:crosses val="autoZero"/>
        <c:auto val="1"/>
        <c:lblAlgn val="ctr"/>
        <c:lblOffset val="100"/>
        <c:noMultiLvlLbl val="0"/>
      </c:catAx>
      <c:valAx>
        <c:axId val="1646983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6469606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Průměrné maximální měsíční teploty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List1!$B$2:$B$13</c:f>
              <c:numCache>
                <c:formatCode>General</c:formatCode>
                <c:ptCount val="12"/>
              </c:numCache>
            </c:numRef>
          </c:val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Průměrné měsíční srážky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List1!$C$2:$C$13</c:f>
              <c:numCache>
                <c:formatCode>General</c:formatCode>
                <c:ptCount val="12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4699136"/>
        <c:axId val="164729984"/>
        <c:axId val="0"/>
      </c:bar3DChart>
      <c:catAx>
        <c:axId val="164699136"/>
        <c:scaling>
          <c:orientation val="minMax"/>
        </c:scaling>
        <c:delete val="0"/>
        <c:axPos val="b"/>
        <c:majorTickMark val="out"/>
        <c:minorTickMark val="none"/>
        <c:tickLblPos val="nextTo"/>
        <c:crossAx val="164729984"/>
        <c:crosses val="autoZero"/>
        <c:auto val="1"/>
        <c:lblAlgn val="ctr"/>
        <c:lblOffset val="100"/>
        <c:noMultiLvlLbl val="0"/>
      </c:catAx>
      <c:valAx>
        <c:axId val="1647299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6469913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Průměrné maximální měsíční teploty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</c:spPr>
          <c:invertIfNegative val="0"/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List1!$B$2:$B$13</c:f>
              <c:numCache>
                <c:formatCode>General</c:formatCode>
                <c:ptCount val="12"/>
              </c:numCache>
            </c:numRef>
          </c:val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Průměrné měsíční srážky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List1!$C$2:$C$13</c:f>
              <c:numCache>
                <c:formatCode>General</c:formatCode>
                <c:ptCount val="12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6446208"/>
        <c:axId val="166448128"/>
        <c:axId val="0"/>
      </c:bar3DChart>
      <c:catAx>
        <c:axId val="166446208"/>
        <c:scaling>
          <c:orientation val="minMax"/>
        </c:scaling>
        <c:delete val="0"/>
        <c:axPos val="b"/>
        <c:majorTickMark val="out"/>
        <c:minorTickMark val="none"/>
        <c:tickLblPos val="nextTo"/>
        <c:crossAx val="166448128"/>
        <c:crosses val="autoZero"/>
        <c:auto val="1"/>
        <c:lblAlgn val="ctr"/>
        <c:lblOffset val="100"/>
        <c:noMultiLvlLbl val="0"/>
      </c:catAx>
      <c:valAx>
        <c:axId val="1664481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6644620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Průměrné maximální měsíční teploty</c:v>
                </c:pt>
              </c:strCache>
            </c:strRef>
          </c:tx>
          <c:spPr>
            <a:solidFill>
              <a:schemeClr val="accent3">
                <a:lumMod val="50000"/>
              </a:schemeClr>
            </a:solidFill>
          </c:spPr>
          <c:invertIfNegative val="0"/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List1!$B$2:$B$13</c:f>
              <c:numCache>
                <c:formatCode>General</c:formatCode>
                <c:ptCount val="12"/>
              </c:numCache>
            </c:numRef>
          </c:val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Průměrné měsíční srážky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List1!$C$2:$C$13</c:f>
              <c:numCache>
                <c:formatCode>General</c:formatCode>
                <c:ptCount val="12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6569088"/>
        <c:axId val="166571008"/>
        <c:axId val="0"/>
      </c:bar3DChart>
      <c:catAx>
        <c:axId val="166569088"/>
        <c:scaling>
          <c:orientation val="minMax"/>
        </c:scaling>
        <c:delete val="0"/>
        <c:axPos val="b"/>
        <c:majorTickMark val="out"/>
        <c:minorTickMark val="none"/>
        <c:tickLblPos val="nextTo"/>
        <c:crossAx val="166571008"/>
        <c:crosses val="autoZero"/>
        <c:auto val="1"/>
        <c:lblAlgn val="ctr"/>
        <c:lblOffset val="100"/>
        <c:noMultiLvlLbl val="0"/>
      </c:catAx>
      <c:valAx>
        <c:axId val="1665710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6656908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Průměrné maximální měsíční teploty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List1!$B$2:$B$13</c:f>
              <c:numCache>
                <c:formatCode>General</c:formatCode>
                <c:ptCount val="12"/>
              </c:numCache>
            </c:numRef>
          </c:val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Průměrné měsíční srážky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</c:spPr>
          <c:invertIfNegative val="0"/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List1!$C$2:$C$13</c:f>
              <c:numCache>
                <c:formatCode>General</c:formatCode>
                <c:ptCount val="12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6716160"/>
        <c:axId val="166718464"/>
        <c:axId val="0"/>
      </c:bar3DChart>
      <c:catAx>
        <c:axId val="166716160"/>
        <c:scaling>
          <c:orientation val="minMax"/>
        </c:scaling>
        <c:delete val="0"/>
        <c:axPos val="b"/>
        <c:majorTickMark val="out"/>
        <c:minorTickMark val="none"/>
        <c:tickLblPos val="nextTo"/>
        <c:crossAx val="166718464"/>
        <c:crosses val="autoZero"/>
        <c:auto val="1"/>
        <c:lblAlgn val="ctr"/>
        <c:lblOffset val="100"/>
        <c:noMultiLvlLbl val="0"/>
      </c:catAx>
      <c:valAx>
        <c:axId val="1667184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6671616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Průměrné maximální měsíční teploty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List1!$B$2:$B$13</c:f>
              <c:numCache>
                <c:formatCode>General</c:formatCode>
                <c:ptCount val="12"/>
              </c:numCache>
            </c:numRef>
          </c:val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Průměrné měsíční srážky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List1!$C$2:$C$13</c:f>
              <c:numCache>
                <c:formatCode>General</c:formatCode>
                <c:ptCount val="12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6864768"/>
        <c:axId val="166867712"/>
        <c:axId val="0"/>
      </c:bar3DChart>
      <c:catAx>
        <c:axId val="166864768"/>
        <c:scaling>
          <c:orientation val="minMax"/>
        </c:scaling>
        <c:delete val="0"/>
        <c:axPos val="b"/>
        <c:majorTickMark val="out"/>
        <c:minorTickMark val="none"/>
        <c:tickLblPos val="nextTo"/>
        <c:crossAx val="166867712"/>
        <c:crosses val="autoZero"/>
        <c:auto val="1"/>
        <c:lblAlgn val="ctr"/>
        <c:lblOffset val="100"/>
        <c:noMultiLvlLbl val="0"/>
      </c:catAx>
      <c:valAx>
        <c:axId val="1668677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6686476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Průměrné maximální měsíční teploty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List1!$B$2:$B$13</c:f>
              <c:numCache>
                <c:formatCode>General</c:formatCode>
                <c:ptCount val="12"/>
              </c:numCache>
            </c:numRef>
          </c:val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Průměrné měsíční srážky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</c:spPr>
          <c:invertIfNegative val="0"/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List1!$C$2:$C$13</c:f>
              <c:numCache>
                <c:formatCode>General</c:formatCode>
                <c:ptCount val="12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7402112"/>
        <c:axId val="167403904"/>
        <c:axId val="0"/>
      </c:bar3DChart>
      <c:catAx>
        <c:axId val="167402112"/>
        <c:scaling>
          <c:orientation val="minMax"/>
        </c:scaling>
        <c:delete val="0"/>
        <c:axPos val="b"/>
        <c:majorTickMark val="out"/>
        <c:minorTickMark val="none"/>
        <c:tickLblPos val="nextTo"/>
        <c:crossAx val="167403904"/>
        <c:crosses val="autoZero"/>
        <c:auto val="1"/>
        <c:lblAlgn val="ctr"/>
        <c:lblOffset val="100"/>
        <c:noMultiLvlLbl val="0"/>
      </c:catAx>
      <c:valAx>
        <c:axId val="1674039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6740211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Průměrné maximální měsíční teploty</c:v>
                </c:pt>
              </c:strCache>
            </c:strRef>
          </c:tx>
          <c:invertIfNegative val="0"/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List1!$B$2:$B$13</c:f>
              <c:numCache>
                <c:formatCode>General</c:formatCode>
                <c:ptCount val="12"/>
              </c:numCache>
            </c:numRef>
          </c:val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Průměrné měsíční srážky</c:v>
                </c:pt>
              </c:strCache>
            </c:strRef>
          </c:tx>
          <c:invertIfNegative val="0"/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List1!$C$2:$C$13</c:f>
              <c:numCache>
                <c:formatCode>General</c:formatCode>
                <c:ptCount val="12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7728640"/>
        <c:axId val="167730176"/>
        <c:axId val="0"/>
      </c:bar3DChart>
      <c:catAx>
        <c:axId val="167728640"/>
        <c:scaling>
          <c:orientation val="minMax"/>
        </c:scaling>
        <c:delete val="0"/>
        <c:axPos val="b"/>
        <c:majorTickMark val="out"/>
        <c:minorTickMark val="none"/>
        <c:tickLblPos val="nextTo"/>
        <c:crossAx val="167730176"/>
        <c:crosses val="autoZero"/>
        <c:auto val="1"/>
        <c:lblAlgn val="ctr"/>
        <c:lblOffset val="100"/>
        <c:noMultiLvlLbl val="0"/>
      </c:catAx>
      <c:valAx>
        <c:axId val="1677301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6772864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Průměrné maximální měsíční teploty</c:v>
                </c:pt>
              </c:strCache>
            </c:strRef>
          </c:tx>
          <c:invertIfNegative val="0"/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List1!$B$2:$B$13</c:f>
              <c:numCache>
                <c:formatCode>General</c:formatCode>
                <c:ptCount val="12"/>
              </c:numCache>
            </c:numRef>
          </c:val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Průměrné měsíční srážky</c:v>
                </c:pt>
              </c:strCache>
            </c:strRef>
          </c:tx>
          <c:invertIfNegative val="0"/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List1!$C$2:$C$13</c:f>
              <c:numCache>
                <c:formatCode>General</c:formatCode>
                <c:ptCount val="12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27235200"/>
        <c:axId val="127236736"/>
        <c:axId val="0"/>
      </c:bar3DChart>
      <c:catAx>
        <c:axId val="127235200"/>
        <c:scaling>
          <c:orientation val="minMax"/>
        </c:scaling>
        <c:delete val="0"/>
        <c:axPos val="b"/>
        <c:majorTickMark val="out"/>
        <c:minorTickMark val="none"/>
        <c:tickLblPos val="nextTo"/>
        <c:crossAx val="127236736"/>
        <c:crosses val="autoZero"/>
        <c:auto val="1"/>
        <c:lblAlgn val="ctr"/>
        <c:lblOffset val="100"/>
        <c:noMultiLvlLbl val="0"/>
      </c:catAx>
      <c:valAx>
        <c:axId val="1272367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723520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Průměrné maximální měsíční teploty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List1!$B$2:$B$13</c:f>
              <c:numCache>
                <c:formatCode>General</c:formatCode>
                <c:ptCount val="12"/>
              </c:numCache>
            </c:numRef>
          </c:val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Průměrné měsíční srážky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List1!$C$2:$C$13</c:f>
              <c:numCache>
                <c:formatCode>General</c:formatCode>
                <c:ptCount val="12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7937920"/>
        <c:axId val="167939456"/>
        <c:axId val="0"/>
      </c:bar3DChart>
      <c:catAx>
        <c:axId val="167937920"/>
        <c:scaling>
          <c:orientation val="minMax"/>
        </c:scaling>
        <c:delete val="0"/>
        <c:axPos val="b"/>
        <c:majorTickMark val="out"/>
        <c:minorTickMark val="none"/>
        <c:tickLblPos val="nextTo"/>
        <c:crossAx val="167939456"/>
        <c:crosses val="autoZero"/>
        <c:auto val="1"/>
        <c:lblAlgn val="ctr"/>
        <c:lblOffset val="100"/>
        <c:noMultiLvlLbl val="0"/>
      </c:catAx>
      <c:valAx>
        <c:axId val="1679394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6793792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Průměrné maximální měsíční teploty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List1!$B$2:$B$13</c:f>
              <c:numCache>
                <c:formatCode>General</c:formatCode>
                <c:ptCount val="12"/>
              </c:numCache>
            </c:numRef>
          </c:val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Průměrné měsíční srážky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List1!$C$2:$C$13</c:f>
              <c:numCache>
                <c:formatCode>General</c:formatCode>
                <c:ptCount val="12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5500928"/>
        <c:axId val="135502464"/>
        <c:axId val="0"/>
      </c:bar3DChart>
      <c:catAx>
        <c:axId val="135500928"/>
        <c:scaling>
          <c:orientation val="minMax"/>
        </c:scaling>
        <c:delete val="0"/>
        <c:axPos val="b"/>
        <c:majorTickMark val="out"/>
        <c:minorTickMark val="none"/>
        <c:tickLblPos val="nextTo"/>
        <c:crossAx val="135502464"/>
        <c:crosses val="autoZero"/>
        <c:auto val="1"/>
        <c:lblAlgn val="ctr"/>
        <c:lblOffset val="100"/>
        <c:noMultiLvlLbl val="0"/>
      </c:catAx>
      <c:valAx>
        <c:axId val="1355024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550092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Průměrné maximální měsíční teploty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List1!$B$2:$B$13</c:f>
              <c:numCache>
                <c:formatCode>General</c:formatCode>
                <c:ptCount val="12"/>
              </c:numCache>
            </c:numRef>
          </c:val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Průměrné měsíční srážky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List1!$C$2:$C$13</c:f>
              <c:numCache>
                <c:formatCode>General</c:formatCode>
                <c:ptCount val="12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8209024"/>
        <c:axId val="171934080"/>
        <c:axId val="0"/>
      </c:bar3DChart>
      <c:catAx>
        <c:axId val="168209024"/>
        <c:scaling>
          <c:orientation val="minMax"/>
        </c:scaling>
        <c:delete val="0"/>
        <c:axPos val="b"/>
        <c:majorTickMark val="out"/>
        <c:minorTickMark val="none"/>
        <c:tickLblPos val="nextTo"/>
        <c:crossAx val="171934080"/>
        <c:crosses val="autoZero"/>
        <c:auto val="1"/>
        <c:lblAlgn val="ctr"/>
        <c:lblOffset val="100"/>
        <c:noMultiLvlLbl val="0"/>
      </c:catAx>
      <c:valAx>
        <c:axId val="1719340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6820902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D9147-BE30-4DF2-B4A5-12C742DB7EE3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51E877-A2C4-4966-92A3-87F0CA42C8F6}" type="slidenum">
              <a:rPr lang="cs-CZ" smtClean="0"/>
              <a:t>‹#›</a:t>
            </a:fld>
            <a:endParaRPr lang="cs-C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D9147-BE30-4DF2-B4A5-12C742DB7EE3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1E877-A2C4-4966-92A3-87F0CA42C8F6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D9147-BE30-4DF2-B4A5-12C742DB7EE3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1E877-A2C4-4966-92A3-87F0CA42C8F6}" type="slidenum">
              <a:rPr lang="cs-CZ" smtClean="0"/>
              <a:t>‹#›</a:t>
            </a:fld>
            <a:endParaRPr lang="cs-CZ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D9147-BE30-4DF2-B4A5-12C742DB7EE3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1E877-A2C4-4966-92A3-87F0CA42C8F6}" type="slidenum">
              <a:rPr lang="cs-CZ" smtClean="0"/>
              <a:t>‹#›</a:t>
            </a:fld>
            <a:endParaRPr lang="cs-CZ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D9147-BE30-4DF2-B4A5-12C742DB7EE3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1E877-A2C4-4966-92A3-87F0CA42C8F6}" type="slidenum">
              <a:rPr lang="cs-CZ" smtClean="0"/>
              <a:t>‹#›</a:t>
            </a:fld>
            <a:endParaRPr lang="cs-CZ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D9147-BE30-4DF2-B4A5-12C742DB7EE3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1E877-A2C4-4966-92A3-87F0CA42C8F6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D9147-BE30-4DF2-B4A5-12C742DB7EE3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1E877-A2C4-4966-92A3-87F0CA42C8F6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D9147-BE30-4DF2-B4A5-12C742DB7EE3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1E877-A2C4-4966-92A3-87F0CA42C8F6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D9147-BE30-4DF2-B4A5-12C742DB7EE3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1E877-A2C4-4966-92A3-87F0CA42C8F6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D9147-BE30-4DF2-B4A5-12C742DB7EE3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1E877-A2C4-4966-92A3-87F0CA42C8F6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D9147-BE30-4DF2-B4A5-12C742DB7EE3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1E877-A2C4-4966-92A3-87F0CA42C8F6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D9DD9147-BE30-4DF2-B4A5-12C742DB7EE3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F151E877-A2C4-4966-92A3-87F0CA42C8F6}" type="slidenum">
              <a:rPr lang="cs-CZ" smtClean="0"/>
              <a:t>‹#›</a:t>
            </a:fld>
            <a:endParaRPr lang="cs-CZ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.png"/><Relationship Id="rId18" Type="http://schemas.openxmlformats.org/officeDocument/2006/relationships/slide" Target="slide20.xml"/><Relationship Id="rId26" Type="http://schemas.openxmlformats.org/officeDocument/2006/relationships/slide" Target="slide28.xml"/><Relationship Id="rId39" Type="http://schemas.openxmlformats.org/officeDocument/2006/relationships/image" Target="../media/image20.png"/><Relationship Id="rId21" Type="http://schemas.openxmlformats.org/officeDocument/2006/relationships/image" Target="../media/image11.png"/><Relationship Id="rId34" Type="http://schemas.openxmlformats.org/officeDocument/2006/relationships/slide" Target="slide36.xml"/><Relationship Id="rId42" Type="http://schemas.openxmlformats.org/officeDocument/2006/relationships/slide" Target="slide44.xml"/><Relationship Id="rId47" Type="http://schemas.openxmlformats.org/officeDocument/2006/relationships/image" Target="../media/image24.png"/><Relationship Id="rId50" Type="http://schemas.openxmlformats.org/officeDocument/2006/relationships/slide" Target="slide52.xml"/><Relationship Id="rId55" Type="http://schemas.openxmlformats.org/officeDocument/2006/relationships/image" Target="../media/image28.png"/><Relationship Id="rId7" Type="http://schemas.openxmlformats.org/officeDocument/2006/relationships/image" Target="../media/image4.png"/><Relationship Id="rId12" Type="http://schemas.openxmlformats.org/officeDocument/2006/relationships/slide" Target="slide14.xml"/><Relationship Id="rId17" Type="http://schemas.openxmlformats.org/officeDocument/2006/relationships/image" Target="../media/image9.png"/><Relationship Id="rId25" Type="http://schemas.openxmlformats.org/officeDocument/2006/relationships/image" Target="../media/image13.png"/><Relationship Id="rId33" Type="http://schemas.openxmlformats.org/officeDocument/2006/relationships/image" Target="../media/image17.png"/><Relationship Id="rId38" Type="http://schemas.openxmlformats.org/officeDocument/2006/relationships/slide" Target="slide40.xml"/><Relationship Id="rId46" Type="http://schemas.openxmlformats.org/officeDocument/2006/relationships/slide" Target="slide48.xml"/><Relationship Id="rId59" Type="http://schemas.openxmlformats.org/officeDocument/2006/relationships/image" Target="../media/image30.png"/><Relationship Id="rId2" Type="http://schemas.openxmlformats.org/officeDocument/2006/relationships/slide" Target="slide4.xml"/><Relationship Id="rId16" Type="http://schemas.openxmlformats.org/officeDocument/2006/relationships/slide" Target="slide18.xml"/><Relationship Id="rId20" Type="http://schemas.openxmlformats.org/officeDocument/2006/relationships/slide" Target="slide22.xml"/><Relationship Id="rId29" Type="http://schemas.openxmlformats.org/officeDocument/2006/relationships/image" Target="../media/image15.png"/><Relationship Id="rId41" Type="http://schemas.openxmlformats.org/officeDocument/2006/relationships/image" Target="../media/image21.png"/><Relationship Id="rId54" Type="http://schemas.openxmlformats.org/officeDocument/2006/relationships/slide" Target="slide56.xml"/><Relationship Id="rId1" Type="http://schemas.openxmlformats.org/officeDocument/2006/relationships/slideLayout" Target="../slideLayouts/slideLayout6.xml"/><Relationship Id="rId6" Type="http://schemas.openxmlformats.org/officeDocument/2006/relationships/slide" Target="slide8.xml"/><Relationship Id="rId11" Type="http://schemas.openxmlformats.org/officeDocument/2006/relationships/image" Target="../media/image6.png"/><Relationship Id="rId24" Type="http://schemas.openxmlformats.org/officeDocument/2006/relationships/slide" Target="slide26.xml"/><Relationship Id="rId32" Type="http://schemas.openxmlformats.org/officeDocument/2006/relationships/slide" Target="slide34.xml"/><Relationship Id="rId37" Type="http://schemas.openxmlformats.org/officeDocument/2006/relationships/image" Target="../media/image19.png"/><Relationship Id="rId40" Type="http://schemas.openxmlformats.org/officeDocument/2006/relationships/slide" Target="slide42.xml"/><Relationship Id="rId45" Type="http://schemas.openxmlformats.org/officeDocument/2006/relationships/image" Target="../media/image23.png"/><Relationship Id="rId53" Type="http://schemas.openxmlformats.org/officeDocument/2006/relationships/image" Target="../media/image27.png"/><Relationship Id="rId58" Type="http://schemas.openxmlformats.org/officeDocument/2006/relationships/slide" Target="slide58.xml"/><Relationship Id="rId5" Type="http://schemas.openxmlformats.org/officeDocument/2006/relationships/image" Target="../media/image3.png"/><Relationship Id="rId15" Type="http://schemas.openxmlformats.org/officeDocument/2006/relationships/image" Target="../media/image8.png"/><Relationship Id="rId23" Type="http://schemas.openxmlformats.org/officeDocument/2006/relationships/image" Target="../media/image12.png"/><Relationship Id="rId28" Type="http://schemas.openxmlformats.org/officeDocument/2006/relationships/slide" Target="slide30.xml"/><Relationship Id="rId36" Type="http://schemas.openxmlformats.org/officeDocument/2006/relationships/slide" Target="slide38.xml"/><Relationship Id="rId49" Type="http://schemas.openxmlformats.org/officeDocument/2006/relationships/image" Target="../media/image25.png"/><Relationship Id="rId57" Type="http://schemas.openxmlformats.org/officeDocument/2006/relationships/image" Target="../media/image29.png"/><Relationship Id="rId10" Type="http://schemas.openxmlformats.org/officeDocument/2006/relationships/slide" Target="slide12.xml"/><Relationship Id="rId19" Type="http://schemas.openxmlformats.org/officeDocument/2006/relationships/image" Target="../media/image10.png"/><Relationship Id="rId31" Type="http://schemas.openxmlformats.org/officeDocument/2006/relationships/image" Target="../media/image16.png"/><Relationship Id="rId44" Type="http://schemas.openxmlformats.org/officeDocument/2006/relationships/slide" Target="slide46.xml"/><Relationship Id="rId52" Type="http://schemas.openxmlformats.org/officeDocument/2006/relationships/slide" Target="slide54.xml"/><Relationship Id="rId4" Type="http://schemas.openxmlformats.org/officeDocument/2006/relationships/slide" Target="slide6.xml"/><Relationship Id="rId9" Type="http://schemas.openxmlformats.org/officeDocument/2006/relationships/image" Target="../media/image5.png"/><Relationship Id="rId14" Type="http://schemas.openxmlformats.org/officeDocument/2006/relationships/slide" Target="slide16.xml"/><Relationship Id="rId22" Type="http://schemas.openxmlformats.org/officeDocument/2006/relationships/slide" Target="slide24.xml"/><Relationship Id="rId27" Type="http://schemas.openxmlformats.org/officeDocument/2006/relationships/image" Target="../media/image14.png"/><Relationship Id="rId30" Type="http://schemas.openxmlformats.org/officeDocument/2006/relationships/slide" Target="slide32.xml"/><Relationship Id="rId35" Type="http://schemas.openxmlformats.org/officeDocument/2006/relationships/image" Target="../media/image18.png"/><Relationship Id="rId43" Type="http://schemas.openxmlformats.org/officeDocument/2006/relationships/image" Target="../media/image22.png"/><Relationship Id="rId48" Type="http://schemas.openxmlformats.org/officeDocument/2006/relationships/slide" Target="slide50.xml"/><Relationship Id="rId56" Type="http://schemas.openxmlformats.org/officeDocument/2006/relationships/slide" Target="slide3.xml"/><Relationship Id="rId8" Type="http://schemas.openxmlformats.org/officeDocument/2006/relationships/slide" Target="slide10.xml"/><Relationship Id="rId51" Type="http://schemas.openxmlformats.org/officeDocument/2006/relationships/image" Target="../media/image26.png"/><Relationship Id="rId3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eryicon.com/" TargetMode="External"/><Relationship Id="rId2" Type="http://schemas.openxmlformats.org/officeDocument/2006/relationships/hyperlink" Target="http://www.wikipedia.org/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9.png"/><Relationship Id="rId4" Type="http://schemas.openxmlformats.org/officeDocument/2006/relationships/hyperlink" Target="http://www.microsoft.com/cze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Státy Evropské Unie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Vytvořil Tomáš Galle, číslo 7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872528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Informace</a:t>
            </a:r>
            <a:endParaRPr lang="cs-CZ" dirty="0"/>
          </a:p>
        </p:txBody>
      </p:sp>
      <p:sp>
        <p:nvSpPr>
          <p:cNvPr id="3" name="TextovéPole 2"/>
          <p:cNvSpPr txBox="1"/>
          <p:nvPr/>
        </p:nvSpPr>
        <p:spPr>
          <a:xfrm>
            <a:off x="611560" y="2204864"/>
            <a:ext cx="78488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Všechny informace z této prezentace pocházejí ze serveru wikipedia.org. Autor prezentace nebere žádnou zodpovědnost za chybné informace. Prezentace byla vytvořena podle informací z 23. června 2012. Později mohou být některé informace neplatné.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408443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Vyberte si zemi</a:t>
            </a:r>
            <a:endParaRPr lang="cs-CZ" dirty="0"/>
          </a:p>
        </p:txBody>
      </p:sp>
      <p:pic>
        <p:nvPicPr>
          <p:cNvPr id="8" name="Picture 2" descr="Soubor:Flag of Belgium (civil).sv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48813"/>
            <a:ext cx="757823" cy="50521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Soubor:Flag of Bulgaria.sv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617" y="2419731"/>
            <a:ext cx="842025" cy="50521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Soubor:Flag of the Czech Republic.sv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5996" y="3058671"/>
            <a:ext cx="884436" cy="58925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Soubor:Flag of Denmark.sv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3846819"/>
            <a:ext cx="780030" cy="59029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Soubor:Flag of Estonia.svg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3134" y="2419731"/>
            <a:ext cx="794658" cy="50560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Soubor:Flag of Finland.svg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4348" y="3846819"/>
            <a:ext cx="965716" cy="59029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Soubor:Flag of France.svg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0997" y="1749294"/>
            <a:ext cx="757100" cy="50441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Soubor:Flag of Ireland.svg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1083" y="1748812"/>
            <a:ext cx="1009798" cy="50489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Soubor:Flag of Italy.svg">
            <a:hlinkClick r:id="rId18" action="ppaction://hlinksldjump"/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448" y="1748812"/>
            <a:ext cx="757822" cy="50489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Soubor:Flag of Cyprus.svg">
            <a:hlinkClick r:id="rId20" action="ppaction://hlinksldjump"/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7428" y="3846820"/>
            <a:ext cx="983821" cy="59029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Soubor:Flag of Lithuania.svg">
            <a:hlinkClick r:id="rId22" action="ppaction://hlinksldjump"/>
          </p:cNvPr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1466" y="2419731"/>
            <a:ext cx="866022" cy="51961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Soubor:Flag of Latvia.svg">
            <a:hlinkClick r:id="rId24" action="ppaction://hlinksldjump"/>
          </p:cNvPr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7292" y="3058674"/>
            <a:ext cx="1178505" cy="58925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Soubor:Flag of Luxembourg.svg">
            <a:hlinkClick r:id="rId26" action="ppaction://hlinksldjump"/>
          </p:cNvPr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948" y="2420433"/>
            <a:ext cx="841498" cy="50489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Soubor:Flag of Hungary.svg">
            <a:hlinkClick r:id="rId28" action="ppaction://hlinksldjump"/>
          </p:cNvPr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4135" y="2420888"/>
            <a:ext cx="1009798" cy="50489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Soubor:Flag of Malta.svg">
            <a:hlinkClick r:id="rId30" action="ppaction://hlinksldjump"/>
          </p:cNvPr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7429" y="1729713"/>
            <a:ext cx="750966" cy="50033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Soubor:Flag of Germany.svg">
            <a:hlinkClick r:id="rId32" action="ppaction://hlinksldjump"/>
          </p:cNvPr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007" y="2420433"/>
            <a:ext cx="864853" cy="51891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Soubor:Flag of the Netherlands.svg">
            <a:hlinkClick r:id="rId34" action="ppaction://hlinksldjump"/>
          </p:cNvPr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7" y="2420888"/>
            <a:ext cx="778855" cy="51891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Soubor:Flag of Poland.svg">
            <a:hlinkClick r:id="rId36" action="ppaction://hlinksldjump"/>
          </p:cNvPr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7225" y="3058673"/>
            <a:ext cx="942807" cy="58925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Soubor:Flag of Portugal.svg">
            <a:hlinkClick r:id="rId38" action="ppaction://hlinksldjump"/>
          </p:cNvPr>
          <p:cNvPicPr>
            <a:picLocks noChangeAspect="1" noChangeArrowheads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737" y="1742294"/>
            <a:ext cx="750497" cy="50033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Soubor:Flag of Austria.svg">
            <a:hlinkClick r:id="rId40" action="ppaction://hlinksldjump"/>
          </p:cNvPr>
          <p:cNvPicPr>
            <a:picLocks noChangeAspect="1" noChangeArrowheads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1474" y="2419731"/>
            <a:ext cx="758876" cy="50560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Soubor:Flag of Romania.svg">
            <a:hlinkClick r:id="rId42" action="ppaction://hlinksldjump"/>
          </p:cNvPr>
          <p:cNvPicPr>
            <a:picLocks noChangeAspect="1" noChangeArrowheads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6505" y="1742294"/>
            <a:ext cx="767127" cy="51141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Soubor:Flag of Greece.svg">
            <a:hlinkClick r:id="rId44" action="ppaction://hlinksldjump"/>
          </p:cNvPr>
          <p:cNvPicPr>
            <a:picLocks noChangeAspect="1" noChangeArrowheads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2977" y="3846820"/>
            <a:ext cx="885437" cy="590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Soubor:Flag of Slovakia.svg">
            <a:hlinkClick r:id="rId46" action="ppaction://hlinksldjump"/>
          </p:cNvPr>
          <p:cNvPicPr>
            <a:picLocks noChangeAspect="1" noChangeArrowheads="1"/>
          </p:cNvPicPr>
          <p:nvPr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7628" y="3058673"/>
            <a:ext cx="879528" cy="58635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Soubor:Flag of Slovenia.svg">
            <a:hlinkClick r:id="rId48" action="ppaction://hlinksldjump"/>
          </p:cNvPr>
          <p:cNvPicPr>
            <a:picLocks noChangeAspect="1" noChangeArrowheads="1"/>
          </p:cNvPicPr>
          <p:nvPr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3058672"/>
            <a:ext cx="1172703" cy="58635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Soubor:Flag of the United Kingdom.svg">
            <a:hlinkClick r:id="rId50" action="ppaction://hlinksldjump"/>
          </p:cNvPr>
          <p:cNvPicPr>
            <a:picLocks noChangeAspect="1" noChangeArrowheads="1"/>
          </p:cNvPicPr>
          <p:nvPr/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5637" y="3846820"/>
            <a:ext cx="1180584" cy="59029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Soubor:Flag of Spain.svg">
            <a:hlinkClick r:id="rId52" action="ppaction://hlinksldjump"/>
          </p:cNvPr>
          <p:cNvPicPr>
            <a:picLocks noChangeAspect="1" noChangeArrowheads="1"/>
          </p:cNvPicPr>
          <p:nvPr/>
        </p:nvPicPr>
        <p:blipFill>
          <a:blip r:embed="rId5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1835" y="3058674"/>
            <a:ext cx="879528" cy="58635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Soubor:Flag of Sweden.svg">
            <a:hlinkClick r:id="rId54" action="ppaction://hlinksldjump"/>
          </p:cNvPr>
          <p:cNvPicPr>
            <a:picLocks noChangeAspect="1" noChangeArrowheads="1"/>
          </p:cNvPicPr>
          <p:nvPr/>
        </p:nvPicPr>
        <p:blipFill>
          <a:blip r:embed="rId5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007" y="3846819"/>
            <a:ext cx="944469" cy="59029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2938749" y="4725144"/>
            <a:ext cx="289975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100" dirty="0" smtClean="0"/>
              <a:t>* Kliknutím na vlajku se přesměrujete na snímky o jednotlivých zemích</a:t>
            </a:r>
            <a:endParaRPr lang="cs-CZ" sz="1100" dirty="0"/>
          </a:p>
        </p:txBody>
      </p:sp>
      <p:pic>
        <p:nvPicPr>
          <p:cNvPr id="36" name="Picture 5" descr="C:\Documents and Settings\Ucebna\Local Settings\Temporary Internet Files\Content.IE5\09U7W5Y3\MC900442150[1].png">
            <a:hlinkClick r:id="rId56" action="ppaction://hlinksldjump"/>
          </p:cNvPr>
          <p:cNvPicPr>
            <a:picLocks noChangeAspect="1" noChangeArrowheads="1"/>
          </p:cNvPicPr>
          <p:nvPr/>
        </p:nvPicPr>
        <p:blipFill>
          <a:blip r:embed="rId5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58" y="6165304"/>
            <a:ext cx="604436" cy="604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ovéPole 3"/>
          <p:cNvSpPr txBox="1"/>
          <p:nvPr/>
        </p:nvSpPr>
        <p:spPr>
          <a:xfrm>
            <a:off x="827582" y="6331179"/>
            <a:ext cx="38164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100" dirty="0" smtClean="0"/>
              <a:t>&lt;- Kliknutím na tuto ikonu se přesměrujete zpět na tuto stránku</a:t>
            </a:r>
            <a:endParaRPr lang="cs-CZ" sz="1100" dirty="0"/>
          </a:p>
        </p:txBody>
      </p:sp>
      <p:pic>
        <p:nvPicPr>
          <p:cNvPr id="56332" name="Picture 12" descr="http://www.veryicon.com/icon/png/Application/Sleek%20XP%20Software/Windows%20Turn%20Off.png">
            <a:hlinkClick r:id="rId58" action="ppaction://hlinksldjump"/>
          </p:cNvPr>
          <p:cNvPicPr>
            <a:picLocks noChangeAspect="1" noChangeArrowheads="1"/>
          </p:cNvPicPr>
          <p:nvPr/>
        </p:nvPicPr>
        <p:blipFill>
          <a:blip r:embed="rId5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4674" y="5661248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ovéPole 4"/>
          <p:cNvSpPr txBox="1"/>
          <p:nvPr/>
        </p:nvSpPr>
        <p:spPr>
          <a:xfrm>
            <a:off x="7773461" y="6595066"/>
            <a:ext cx="13705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100" dirty="0" smtClean="0"/>
              <a:t>Ukončit prezentaci</a:t>
            </a:r>
            <a:endParaRPr lang="cs-CZ" sz="1100" dirty="0"/>
          </a:p>
        </p:txBody>
      </p:sp>
    </p:spTree>
    <p:extLst>
      <p:ext uri="{BB962C8B-B14F-4D97-AF65-F5344CB8AC3E}">
        <p14:creationId xmlns:p14="http://schemas.microsoft.com/office/powerpoint/2010/main" val="204496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Belgie</a:t>
            </a:r>
            <a:endParaRPr lang="cs-CZ" dirty="0"/>
          </a:p>
        </p:txBody>
      </p:sp>
      <p:sp>
        <p:nvSpPr>
          <p:cNvPr id="3" name="TextovéPole 2"/>
          <p:cNvSpPr txBox="1"/>
          <p:nvPr/>
        </p:nvSpPr>
        <p:spPr>
          <a:xfrm>
            <a:off x="611560" y="1408232"/>
            <a:ext cx="78488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Rozloha: </a:t>
            </a:r>
            <a:r>
              <a:rPr lang="cs-CZ" dirty="0"/>
              <a:t>30 529 </a:t>
            </a:r>
            <a:r>
              <a:rPr lang="cs-CZ" dirty="0" smtClean="0"/>
              <a:t>km²</a:t>
            </a:r>
          </a:p>
          <a:p>
            <a:r>
              <a:rPr lang="cs-CZ" dirty="0" smtClean="0"/>
              <a:t>Počet obyvatel: </a:t>
            </a:r>
            <a:r>
              <a:rPr lang="cs-CZ" dirty="0"/>
              <a:t>10 583 </a:t>
            </a:r>
            <a:r>
              <a:rPr lang="cs-CZ" dirty="0" smtClean="0"/>
              <a:t>382 lidí</a:t>
            </a:r>
          </a:p>
          <a:p>
            <a:r>
              <a:rPr lang="cs-CZ" dirty="0" smtClean="0"/>
              <a:t>Oficiální jazyky: nizozemština , francouzština, němčina</a:t>
            </a:r>
          </a:p>
          <a:p>
            <a:r>
              <a:rPr lang="cs-CZ" dirty="0" smtClean="0"/>
              <a:t>Ústavní zřízení: federativní konstituční monarchie</a:t>
            </a:r>
          </a:p>
          <a:p>
            <a:r>
              <a:rPr lang="cs-CZ" dirty="0" smtClean="0"/>
              <a:t>Měna: euro</a:t>
            </a:r>
            <a:endParaRPr lang="cs-CZ" dirty="0"/>
          </a:p>
        </p:txBody>
      </p:sp>
      <p:pic>
        <p:nvPicPr>
          <p:cNvPr id="1026" name="Picture 2" descr="Soubor:Flag of Belgium (civil)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356992"/>
            <a:ext cx="4286250" cy="28575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91140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Brusel</a:t>
            </a:r>
            <a:endParaRPr lang="cs-CZ" dirty="0"/>
          </a:p>
        </p:txBody>
      </p:sp>
      <p:graphicFrame>
        <p:nvGraphicFramePr>
          <p:cNvPr id="6" name="Graf 5"/>
          <p:cNvGraphicFramePr/>
          <p:nvPr>
            <p:extLst>
              <p:ext uri="{D42A27DB-BD31-4B8C-83A1-F6EECF244321}">
                <p14:modId xmlns:p14="http://schemas.microsoft.com/office/powerpoint/2010/main" val="4282807676"/>
              </p:ext>
            </p:extLst>
          </p:nvPr>
        </p:nvGraphicFramePr>
        <p:xfrm>
          <a:off x="1043608" y="1628800"/>
          <a:ext cx="7272808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5" descr="C:\Documents and Settings\Ucebna\Local Settings\Temporary Internet Files\Content.IE5\09U7W5Y3\MC900442150[1]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62" y="5877272"/>
            <a:ext cx="892468" cy="892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21971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Bulharsko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611560" y="1408232"/>
            <a:ext cx="78488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Rozloha: </a:t>
            </a:r>
            <a:r>
              <a:rPr lang="cs-CZ" dirty="0"/>
              <a:t>110 993,6 </a:t>
            </a:r>
            <a:r>
              <a:rPr lang="cs-CZ" dirty="0" smtClean="0"/>
              <a:t>km²</a:t>
            </a:r>
          </a:p>
          <a:p>
            <a:r>
              <a:rPr lang="cs-CZ" dirty="0" smtClean="0"/>
              <a:t>Počet obyvatel: </a:t>
            </a:r>
            <a:r>
              <a:rPr lang="cs-CZ" dirty="0"/>
              <a:t>7 262 </a:t>
            </a:r>
            <a:r>
              <a:rPr lang="cs-CZ" dirty="0" smtClean="0"/>
              <a:t>675 lidí</a:t>
            </a:r>
          </a:p>
          <a:p>
            <a:r>
              <a:rPr lang="cs-CZ" dirty="0" smtClean="0"/>
              <a:t>Oficiální jazyk: bulharština</a:t>
            </a:r>
          </a:p>
          <a:p>
            <a:r>
              <a:rPr lang="cs-CZ" dirty="0" smtClean="0"/>
              <a:t>Ústavní zřízení: parlamentní republika</a:t>
            </a:r>
          </a:p>
          <a:p>
            <a:r>
              <a:rPr lang="cs-CZ" dirty="0" smtClean="0"/>
              <a:t>Měna: lev</a:t>
            </a:r>
            <a:endParaRPr lang="cs-CZ" dirty="0"/>
          </a:p>
        </p:txBody>
      </p:sp>
      <p:pic>
        <p:nvPicPr>
          <p:cNvPr id="2050" name="Picture 2" descr="Soubor:Flag of Bulgaria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140968"/>
            <a:ext cx="5171728" cy="310303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04122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Sofie</a:t>
            </a:r>
            <a:endParaRPr lang="cs-CZ" dirty="0"/>
          </a:p>
        </p:txBody>
      </p:sp>
      <p:graphicFrame>
        <p:nvGraphicFramePr>
          <p:cNvPr id="5" name="Graf 4"/>
          <p:cNvGraphicFramePr/>
          <p:nvPr>
            <p:extLst>
              <p:ext uri="{D42A27DB-BD31-4B8C-83A1-F6EECF244321}">
                <p14:modId xmlns:p14="http://schemas.microsoft.com/office/powerpoint/2010/main" val="891528073"/>
              </p:ext>
            </p:extLst>
          </p:nvPr>
        </p:nvGraphicFramePr>
        <p:xfrm>
          <a:off x="1043608" y="1700808"/>
          <a:ext cx="7272808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5" descr="C:\Documents and Settings\Ucebna\Local Settings\Temporary Internet Files\Content.IE5\09U7W5Y3\MC900442150[1]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62" y="5877272"/>
            <a:ext cx="892468" cy="892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14654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Česká republika</a:t>
            </a:r>
            <a:endParaRPr lang="cs-CZ" dirty="0"/>
          </a:p>
        </p:txBody>
      </p:sp>
      <p:sp>
        <p:nvSpPr>
          <p:cNvPr id="3" name="TextovéPole 2"/>
          <p:cNvSpPr txBox="1"/>
          <p:nvPr/>
        </p:nvSpPr>
        <p:spPr>
          <a:xfrm>
            <a:off x="611560" y="1408232"/>
            <a:ext cx="78488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Rozloha: </a:t>
            </a:r>
            <a:r>
              <a:rPr lang="cs-CZ" dirty="0"/>
              <a:t>78 </a:t>
            </a:r>
            <a:r>
              <a:rPr lang="cs-CZ" dirty="0" smtClean="0"/>
              <a:t>867 km²</a:t>
            </a:r>
          </a:p>
          <a:p>
            <a:r>
              <a:rPr lang="cs-CZ" dirty="0" smtClean="0"/>
              <a:t>Počet obyvatel: </a:t>
            </a:r>
            <a:r>
              <a:rPr lang="cs-CZ" dirty="0"/>
              <a:t>10 505 445</a:t>
            </a:r>
            <a:r>
              <a:rPr lang="cs-CZ" dirty="0" smtClean="0"/>
              <a:t> lidí</a:t>
            </a:r>
          </a:p>
          <a:p>
            <a:r>
              <a:rPr lang="cs-CZ" dirty="0" smtClean="0"/>
              <a:t>Oficiální jazyky: čeština, slovenština (částečně úřední na celém území)</a:t>
            </a:r>
          </a:p>
          <a:p>
            <a:r>
              <a:rPr lang="cs-CZ" dirty="0" smtClean="0"/>
              <a:t>Ústavní zřízení: parlamentní republika</a:t>
            </a:r>
          </a:p>
          <a:p>
            <a:r>
              <a:rPr lang="cs-CZ" dirty="0" smtClean="0"/>
              <a:t>Měna: koruna česká</a:t>
            </a:r>
            <a:endParaRPr lang="cs-CZ" dirty="0"/>
          </a:p>
        </p:txBody>
      </p:sp>
      <p:pic>
        <p:nvPicPr>
          <p:cNvPr id="4098" name="Picture 2" descr="Soubor:Flag of the Czech Republic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6288" y="3284984"/>
            <a:ext cx="4638092" cy="309012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48481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Praha</a:t>
            </a:r>
            <a:endParaRPr lang="cs-CZ" dirty="0"/>
          </a:p>
        </p:txBody>
      </p:sp>
      <p:graphicFrame>
        <p:nvGraphicFramePr>
          <p:cNvPr id="4" name="Graf 3"/>
          <p:cNvGraphicFramePr/>
          <p:nvPr>
            <p:extLst>
              <p:ext uri="{D42A27DB-BD31-4B8C-83A1-F6EECF244321}">
                <p14:modId xmlns:p14="http://schemas.microsoft.com/office/powerpoint/2010/main" val="4207944170"/>
              </p:ext>
            </p:extLst>
          </p:nvPr>
        </p:nvGraphicFramePr>
        <p:xfrm>
          <a:off x="1043608" y="1397000"/>
          <a:ext cx="7272808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5" descr="C:\Documents and Settings\Ucebna\Local Settings\Temporary Internet Files\Content.IE5\09U7W5Y3\MC900442150[1]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62" y="5877272"/>
            <a:ext cx="892468" cy="892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38862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Dánsko</a:t>
            </a:r>
            <a:endParaRPr lang="cs-CZ" dirty="0"/>
          </a:p>
        </p:txBody>
      </p:sp>
      <p:sp>
        <p:nvSpPr>
          <p:cNvPr id="3" name="TextovéPole 2"/>
          <p:cNvSpPr txBox="1"/>
          <p:nvPr/>
        </p:nvSpPr>
        <p:spPr>
          <a:xfrm>
            <a:off x="611560" y="1408232"/>
            <a:ext cx="78488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Rozloha: 43 094 km²</a:t>
            </a:r>
          </a:p>
          <a:p>
            <a:r>
              <a:rPr lang="cs-CZ" dirty="0" smtClean="0"/>
              <a:t>Počet obyvatel: </a:t>
            </a:r>
            <a:r>
              <a:rPr lang="cs-CZ" dirty="0"/>
              <a:t>5 564 219</a:t>
            </a:r>
            <a:r>
              <a:rPr lang="cs-CZ" dirty="0" smtClean="0"/>
              <a:t> lidí</a:t>
            </a:r>
          </a:p>
          <a:p>
            <a:r>
              <a:rPr lang="cs-CZ" dirty="0" smtClean="0"/>
              <a:t>Oficiální jazyk: dánština</a:t>
            </a:r>
          </a:p>
          <a:p>
            <a:r>
              <a:rPr lang="cs-CZ" dirty="0" smtClean="0"/>
              <a:t>Ústavní zřízení: konstituční monarchie</a:t>
            </a:r>
          </a:p>
          <a:p>
            <a:r>
              <a:rPr lang="cs-CZ" dirty="0" smtClean="0"/>
              <a:t>Měna: Dánská koruna</a:t>
            </a:r>
            <a:endParaRPr lang="cs-CZ" dirty="0"/>
          </a:p>
        </p:txBody>
      </p:sp>
      <p:pic>
        <p:nvPicPr>
          <p:cNvPr id="6146" name="Picture 2" descr="Soubor:Flag of Denmark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3209" y="3496548"/>
            <a:ext cx="3524250" cy="2667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39591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Kodaň</a:t>
            </a:r>
          </a:p>
        </p:txBody>
      </p:sp>
      <p:graphicFrame>
        <p:nvGraphicFramePr>
          <p:cNvPr id="5" name="Graf 4"/>
          <p:cNvGraphicFramePr/>
          <p:nvPr>
            <p:extLst>
              <p:ext uri="{D42A27DB-BD31-4B8C-83A1-F6EECF244321}">
                <p14:modId xmlns:p14="http://schemas.microsoft.com/office/powerpoint/2010/main" val="3687958039"/>
              </p:ext>
            </p:extLst>
          </p:nvPr>
        </p:nvGraphicFramePr>
        <p:xfrm>
          <a:off x="1043608" y="1397000"/>
          <a:ext cx="7272808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5" descr="C:\Documents and Settings\Ucebna\Local Settings\Temporary Internet Files\Content.IE5\09U7W5Y3\MC900442150[1]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62" y="5877272"/>
            <a:ext cx="892468" cy="892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6555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Estonsko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611560" y="1408232"/>
            <a:ext cx="78488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Rozloha: </a:t>
            </a:r>
            <a:r>
              <a:rPr lang="cs-CZ" dirty="0"/>
              <a:t>45 226 km²</a:t>
            </a:r>
            <a:endParaRPr lang="cs-CZ" dirty="0" smtClean="0"/>
          </a:p>
          <a:p>
            <a:r>
              <a:rPr lang="cs-CZ" dirty="0" smtClean="0"/>
              <a:t>Počet obyvatel: </a:t>
            </a:r>
            <a:r>
              <a:rPr lang="cs-CZ" dirty="0"/>
              <a:t>1 339  681</a:t>
            </a:r>
            <a:r>
              <a:rPr lang="cs-CZ" dirty="0" smtClean="0"/>
              <a:t> lidí</a:t>
            </a:r>
          </a:p>
          <a:p>
            <a:r>
              <a:rPr lang="cs-CZ" dirty="0" smtClean="0"/>
              <a:t>Oficiální jazyk: estonština</a:t>
            </a:r>
          </a:p>
          <a:p>
            <a:r>
              <a:rPr lang="cs-CZ" dirty="0" smtClean="0"/>
              <a:t>Ústavní zřízení: parlamentní republika</a:t>
            </a:r>
          </a:p>
          <a:p>
            <a:r>
              <a:rPr lang="cs-CZ" dirty="0" smtClean="0"/>
              <a:t>Měna: euro</a:t>
            </a:r>
            <a:endParaRPr lang="cs-CZ" dirty="0"/>
          </a:p>
        </p:txBody>
      </p:sp>
      <p:pic>
        <p:nvPicPr>
          <p:cNvPr id="8194" name="Picture 2" descr="Soubor:Flag of Estonia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7568" y="3212976"/>
            <a:ext cx="4811688" cy="306143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60532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Tallinn</a:t>
            </a:r>
          </a:p>
        </p:txBody>
      </p:sp>
      <p:graphicFrame>
        <p:nvGraphicFramePr>
          <p:cNvPr id="5" name="Graf 4"/>
          <p:cNvGraphicFramePr/>
          <p:nvPr>
            <p:extLst>
              <p:ext uri="{D42A27DB-BD31-4B8C-83A1-F6EECF244321}">
                <p14:modId xmlns:p14="http://schemas.microsoft.com/office/powerpoint/2010/main" val="1998044858"/>
              </p:ext>
            </p:extLst>
          </p:nvPr>
        </p:nvGraphicFramePr>
        <p:xfrm>
          <a:off x="1043608" y="1397000"/>
          <a:ext cx="7272808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5" descr="C:\Documents and Settings\Ucebna\Local Settings\Temporary Internet Files\Content.IE5\09U7W5Y3\MC900442150[1]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62" y="5877272"/>
            <a:ext cx="892468" cy="892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73610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Finsko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611560" y="1408232"/>
            <a:ext cx="78488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Rozloha: 338 145 km²</a:t>
            </a:r>
          </a:p>
          <a:p>
            <a:r>
              <a:rPr lang="cs-CZ" dirty="0" smtClean="0"/>
              <a:t>Počet obyvatel: </a:t>
            </a:r>
            <a:r>
              <a:rPr lang="cs-CZ" dirty="0"/>
              <a:t>5 350 </a:t>
            </a:r>
            <a:r>
              <a:rPr lang="cs-CZ" dirty="0" smtClean="0"/>
              <a:t>000 lidí</a:t>
            </a:r>
          </a:p>
          <a:p>
            <a:r>
              <a:rPr lang="cs-CZ" dirty="0" smtClean="0"/>
              <a:t>Oficiální jazyk: finština, švédština</a:t>
            </a:r>
          </a:p>
          <a:p>
            <a:r>
              <a:rPr lang="cs-CZ" dirty="0" smtClean="0"/>
              <a:t>Ústavní zřízení: parlamentní republika</a:t>
            </a:r>
          </a:p>
          <a:p>
            <a:r>
              <a:rPr lang="cs-CZ" dirty="0" smtClean="0"/>
              <a:t>Měna: euro </a:t>
            </a:r>
            <a:endParaRPr lang="cs-CZ" dirty="0"/>
          </a:p>
        </p:txBody>
      </p:sp>
      <p:pic>
        <p:nvPicPr>
          <p:cNvPr id="10242" name="Picture 2" descr="Soubor:Flag of Finland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573014"/>
            <a:ext cx="4104456" cy="250884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78104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effectLst/>
              </a:rPr>
              <a:t>Helsinky</a:t>
            </a:r>
          </a:p>
        </p:txBody>
      </p:sp>
      <p:graphicFrame>
        <p:nvGraphicFramePr>
          <p:cNvPr id="5" name="Graf 4"/>
          <p:cNvGraphicFramePr/>
          <p:nvPr>
            <p:extLst>
              <p:ext uri="{D42A27DB-BD31-4B8C-83A1-F6EECF244321}">
                <p14:modId xmlns:p14="http://schemas.microsoft.com/office/powerpoint/2010/main" val="2020131187"/>
              </p:ext>
            </p:extLst>
          </p:nvPr>
        </p:nvGraphicFramePr>
        <p:xfrm>
          <a:off x="1043608" y="1397000"/>
          <a:ext cx="7272808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5" descr="C:\Documents and Settings\Ucebna\Local Settings\Temporary Internet Files\Content.IE5\09U7W5Y3\MC900442150[1]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62" y="5877272"/>
            <a:ext cx="892468" cy="892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64408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Francie</a:t>
            </a:r>
            <a:endParaRPr lang="cs-CZ" dirty="0"/>
          </a:p>
        </p:txBody>
      </p:sp>
      <p:sp>
        <p:nvSpPr>
          <p:cNvPr id="3" name="TextovéPole 2"/>
          <p:cNvSpPr txBox="1"/>
          <p:nvPr/>
        </p:nvSpPr>
        <p:spPr>
          <a:xfrm>
            <a:off x="611560" y="1408232"/>
            <a:ext cx="78488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Rozloha: </a:t>
            </a:r>
            <a:r>
              <a:rPr lang="cs-CZ" dirty="0"/>
              <a:t>547 030 km²</a:t>
            </a:r>
            <a:endParaRPr lang="cs-CZ" dirty="0" smtClean="0"/>
          </a:p>
          <a:p>
            <a:r>
              <a:rPr lang="cs-CZ" dirty="0" smtClean="0"/>
              <a:t>Počet obyvatel: </a:t>
            </a:r>
            <a:r>
              <a:rPr lang="cs-CZ" dirty="0"/>
              <a:t>62 880 </a:t>
            </a:r>
            <a:r>
              <a:rPr lang="cs-CZ" dirty="0" smtClean="0"/>
              <a:t>529 lidí</a:t>
            </a:r>
          </a:p>
          <a:p>
            <a:r>
              <a:rPr lang="cs-CZ" dirty="0" smtClean="0"/>
              <a:t>Oficiální jazyk: francouzština</a:t>
            </a:r>
          </a:p>
          <a:p>
            <a:r>
              <a:rPr lang="cs-CZ" dirty="0" smtClean="0"/>
              <a:t>Ústavní zřízení: </a:t>
            </a:r>
            <a:r>
              <a:rPr lang="cs-CZ" dirty="0" err="1" smtClean="0"/>
              <a:t>poloprezidentská</a:t>
            </a:r>
            <a:r>
              <a:rPr lang="cs-CZ" dirty="0" smtClean="0"/>
              <a:t> republika</a:t>
            </a:r>
          </a:p>
          <a:p>
            <a:r>
              <a:rPr lang="cs-CZ" dirty="0" smtClean="0"/>
              <a:t>Měna: euro </a:t>
            </a:r>
            <a:endParaRPr lang="cs-CZ" dirty="0"/>
          </a:p>
        </p:txBody>
      </p:sp>
      <p:pic>
        <p:nvPicPr>
          <p:cNvPr id="12290" name="Picture 2" descr="Soubor:Flag of France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3547" y="3936472"/>
            <a:ext cx="3404898" cy="226851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22032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Paříž</a:t>
            </a:r>
          </a:p>
        </p:txBody>
      </p:sp>
      <p:graphicFrame>
        <p:nvGraphicFramePr>
          <p:cNvPr id="5" name="Graf 4"/>
          <p:cNvGraphicFramePr/>
          <p:nvPr>
            <p:extLst>
              <p:ext uri="{D42A27DB-BD31-4B8C-83A1-F6EECF244321}">
                <p14:modId xmlns:p14="http://schemas.microsoft.com/office/powerpoint/2010/main" val="3029533368"/>
              </p:ext>
            </p:extLst>
          </p:nvPr>
        </p:nvGraphicFramePr>
        <p:xfrm>
          <a:off x="1043608" y="1397000"/>
          <a:ext cx="7272808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5" descr="C:\Documents and Settings\Ucebna\Local Settings\Temporary Internet Files\Content.IE5\09U7W5Y3\MC900442150[1]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62" y="5877272"/>
            <a:ext cx="892468" cy="892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04138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Irsko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611560" y="1408232"/>
            <a:ext cx="78488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Rozloha: </a:t>
            </a:r>
            <a:r>
              <a:rPr lang="cs-CZ" dirty="0"/>
              <a:t>70 273 </a:t>
            </a:r>
            <a:r>
              <a:rPr lang="cs-CZ" dirty="0" smtClean="0"/>
              <a:t>km²</a:t>
            </a:r>
          </a:p>
          <a:p>
            <a:r>
              <a:rPr lang="cs-CZ" dirty="0" smtClean="0"/>
              <a:t>Počet obyvatel: </a:t>
            </a:r>
            <a:r>
              <a:rPr lang="cs-CZ" dirty="0"/>
              <a:t>4 234 925</a:t>
            </a:r>
            <a:r>
              <a:rPr lang="cs-CZ" dirty="0" smtClean="0"/>
              <a:t> lidí</a:t>
            </a:r>
          </a:p>
          <a:p>
            <a:r>
              <a:rPr lang="cs-CZ" dirty="0" smtClean="0"/>
              <a:t>Oficiální jazyk: irština, angličtina</a:t>
            </a:r>
          </a:p>
          <a:p>
            <a:r>
              <a:rPr lang="cs-CZ" dirty="0" smtClean="0"/>
              <a:t>Ústavní zřízení: parlamentní republika</a:t>
            </a:r>
          </a:p>
          <a:p>
            <a:r>
              <a:rPr lang="cs-CZ" dirty="0" smtClean="0"/>
              <a:t>Měna: euro </a:t>
            </a:r>
            <a:endParaRPr lang="cs-CZ" dirty="0"/>
          </a:p>
        </p:txBody>
      </p:sp>
      <p:pic>
        <p:nvPicPr>
          <p:cNvPr id="14338" name="Picture 2" descr="Soubor:Flag of Ireland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6176" y="3861048"/>
            <a:ext cx="4379640" cy="218982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38082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Dublin</a:t>
            </a:r>
            <a:endParaRPr lang="cs-CZ" dirty="0"/>
          </a:p>
        </p:txBody>
      </p:sp>
      <p:graphicFrame>
        <p:nvGraphicFramePr>
          <p:cNvPr id="5" name="Graf 4"/>
          <p:cNvGraphicFramePr/>
          <p:nvPr>
            <p:extLst>
              <p:ext uri="{D42A27DB-BD31-4B8C-83A1-F6EECF244321}">
                <p14:modId xmlns:p14="http://schemas.microsoft.com/office/powerpoint/2010/main" val="3953579560"/>
              </p:ext>
            </p:extLst>
          </p:nvPr>
        </p:nvGraphicFramePr>
        <p:xfrm>
          <a:off x="1043608" y="1397000"/>
          <a:ext cx="7272808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5" descr="C:\Documents and Settings\Ucebna\Local Settings\Temporary Internet Files\Content.IE5\09U7W5Y3\MC900442150[1]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62" y="5877272"/>
            <a:ext cx="892468" cy="892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96696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Itálie</a:t>
            </a:r>
            <a:endParaRPr lang="cs-CZ" dirty="0"/>
          </a:p>
        </p:txBody>
      </p:sp>
      <p:sp>
        <p:nvSpPr>
          <p:cNvPr id="3" name="TextovéPole 2"/>
          <p:cNvSpPr txBox="1"/>
          <p:nvPr/>
        </p:nvSpPr>
        <p:spPr>
          <a:xfrm>
            <a:off x="611560" y="1408232"/>
            <a:ext cx="78488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Rozloha: </a:t>
            </a:r>
            <a:r>
              <a:rPr lang="cs-CZ" dirty="0"/>
              <a:t>301 338 km²</a:t>
            </a:r>
            <a:endParaRPr lang="cs-CZ" dirty="0" smtClean="0"/>
          </a:p>
          <a:p>
            <a:r>
              <a:rPr lang="cs-CZ" dirty="0" smtClean="0"/>
              <a:t>Počet obyvatel: </a:t>
            </a:r>
            <a:r>
              <a:rPr lang="cs-CZ" dirty="0"/>
              <a:t>60 115 </a:t>
            </a:r>
            <a:r>
              <a:rPr lang="cs-CZ" dirty="0" smtClean="0"/>
              <a:t>625 lidí</a:t>
            </a:r>
          </a:p>
          <a:p>
            <a:r>
              <a:rPr lang="cs-CZ" dirty="0" smtClean="0"/>
              <a:t>Oficiální jazyk: italština</a:t>
            </a:r>
          </a:p>
          <a:p>
            <a:r>
              <a:rPr lang="cs-CZ" dirty="0" smtClean="0"/>
              <a:t>Ústavní zřízení: parlamentní republika</a:t>
            </a:r>
          </a:p>
          <a:p>
            <a:r>
              <a:rPr lang="cs-CZ" dirty="0" smtClean="0"/>
              <a:t>Měna: euro </a:t>
            </a:r>
            <a:endParaRPr lang="cs-CZ" dirty="0"/>
          </a:p>
        </p:txBody>
      </p:sp>
      <p:pic>
        <p:nvPicPr>
          <p:cNvPr id="16386" name="Picture 2" descr="Soubor:Flag of Italy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7804" y="3717032"/>
            <a:ext cx="3456384" cy="230281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15698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Řím</a:t>
            </a:r>
            <a:endParaRPr lang="cs-CZ" dirty="0"/>
          </a:p>
        </p:txBody>
      </p:sp>
      <p:graphicFrame>
        <p:nvGraphicFramePr>
          <p:cNvPr id="5" name="Graf 4"/>
          <p:cNvGraphicFramePr/>
          <p:nvPr>
            <p:extLst>
              <p:ext uri="{D42A27DB-BD31-4B8C-83A1-F6EECF244321}">
                <p14:modId xmlns:p14="http://schemas.microsoft.com/office/powerpoint/2010/main" val="3679255052"/>
              </p:ext>
            </p:extLst>
          </p:nvPr>
        </p:nvGraphicFramePr>
        <p:xfrm>
          <a:off x="1043608" y="1397000"/>
          <a:ext cx="7272808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5" descr="C:\Documents and Settings\Ucebna\Local Settings\Temporary Internet Files\Content.IE5\09U7W5Y3\MC900442150[1]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62" y="5877272"/>
            <a:ext cx="892468" cy="892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90900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Kypr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611560" y="1408232"/>
            <a:ext cx="78488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Rozloha: </a:t>
            </a:r>
            <a:r>
              <a:rPr lang="cs-CZ" dirty="0"/>
              <a:t>9 251 km²</a:t>
            </a:r>
            <a:endParaRPr lang="cs-CZ" dirty="0" smtClean="0"/>
          </a:p>
          <a:p>
            <a:r>
              <a:rPr lang="cs-CZ" dirty="0" smtClean="0"/>
              <a:t>Počet obyvatel: </a:t>
            </a:r>
            <a:r>
              <a:rPr lang="cs-CZ" dirty="0"/>
              <a:t>689 </a:t>
            </a:r>
            <a:r>
              <a:rPr lang="cs-CZ" dirty="0" smtClean="0"/>
              <a:t>565 lidí</a:t>
            </a:r>
          </a:p>
          <a:p>
            <a:r>
              <a:rPr lang="cs-CZ" dirty="0" smtClean="0"/>
              <a:t>Oficiální jazyk: řečtina, turečtina</a:t>
            </a:r>
          </a:p>
          <a:p>
            <a:r>
              <a:rPr lang="cs-CZ" dirty="0" smtClean="0"/>
              <a:t>Ústavní zřízení: prezidentská republika</a:t>
            </a:r>
          </a:p>
          <a:p>
            <a:r>
              <a:rPr lang="cs-CZ" dirty="0" smtClean="0"/>
              <a:t>Měna: euro </a:t>
            </a:r>
            <a:endParaRPr lang="cs-CZ" dirty="0"/>
          </a:p>
        </p:txBody>
      </p:sp>
      <p:pic>
        <p:nvPicPr>
          <p:cNvPr id="18434" name="Picture 2" descr="Soubor:Flag of Cyprus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0996" y="3666728"/>
            <a:ext cx="3810000" cy="2286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16645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Nikósie</a:t>
            </a:r>
            <a:endParaRPr lang="cs-CZ" dirty="0"/>
          </a:p>
        </p:txBody>
      </p:sp>
      <p:graphicFrame>
        <p:nvGraphicFramePr>
          <p:cNvPr id="5" name="Graf 4"/>
          <p:cNvGraphicFramePr/>
          <p:nvPr>
            <p:extLst>
              <p:ext uri="{D42A27DB-BD31-4B8C-83A1-F6EECF244321}">
                <p14:modId xmlns:p14="http://schemas.microsoft.com/office/powerpoint/2010/main" val="4203202831"/>
              </p:ext>
            </p:extLst>
          </p:nvPr>
        </p:nvGraphicFramePr>
        <p:xfrm>
          <a:off x="1043608" y="1397000"/>
          <a:ext cx="7272808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5" descr="C:\Documents and Settings\Ucebna\Local Settings\Temporary Internet Files\Content.IE5\09U7W5Y3\MC900442150[1]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62" y="5877272"/>
            <a:ext cx="892468" cy="892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20860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Litva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611560" y="1408232"/>
            <a:ext cx="78488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Rozloha: </a:t>
            </a:r>
            <a:r>
              <a:rPr lang="cs-CZ" dirty="0"/>
              <a:t>65 200 km²</a:t>
            </a:r>
            <a:endParaRPr lang="cs-CZ" dirty="0" smtClean="0"/>
          </a:p>
          <a:p>
            <a:r>
              <a:rPr lang="cs-CZ" dirty="0" smtClean="0"/>
              <a:t>Počet obyvatel: </a:t>
            </a:r>
            <a:r>
              <a:rPr lang="cs-CZ" dirty="0"/>
              <a:t>3 195 </a:t>
            </a:r>
            <a:r>
              <a:rPr lang="cs-CZ" dirty="0" smtClean="0"/>
              <a:t>702 lidí</a:t>
            </a:r>
          </a:p>
          <a:p>
            <a:r>
              <a:rPr lang="cs-CZ" dirty="0" smtClean="0"/>
              <a:t>Oficiální jazyk: litevština (úřední), </a:t>
            </a:r>
            <a:r>
              <a:rPr lang="cs-CZ" dirty="0" err="1" smtClean="0"/>
              <a:t>žemaitština</a:t>
            </a:r>
            <a:endParaRPr lang="cs-CZ" dirty="0" smtClean="0"/>
          </a:p>
          <a:p>
            <a:r>
              <a:rPr lang="cs-CZ" dirty="0" smtClean="0"/>
              <a:t>Ústavní zřízení: parlamentní republika</a:t>
            </a:r>
          </a:p>
          <a:p>
            <a:r>
              <a:rPr lang="cs-CZ" dirty="0" smtClean="0"/>
              <a:t>Měna: litevský </a:t>
            </a:r>
            <a:r>
              <a:rPr lang="cs-CZ" dirty="0" err="1" smtClean="0"/>
              <a:t>litas</a:t>
            </a:r>
            <a:endParaRPr lang="cs-CZ" dirty="0"/>
          </a:p>
        </p:txBody>
      </p:sp>
      <p:pic>
        <p:nvPicPr>
          <p:cNvPr id="21506" name="Picture 2" descr="Soubor:Flag of Lithuania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7790" y="4149080"/>
            <a:ext cx="3696411" cy="221784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46568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Litva</a:t>
            </a:r>
            <a:endParaRPr lang="cs-CZ" dirty="0"/>
          </a:p>
        </p:txBody>
      </p:sp>
      <p:graphicFrame>
        <p:nvGraphicFramePr>
          <p:cNvPr id="5" name="Graf 4"/>
          <p:cNvGraphicFramePr/>
          <p:nvPr>
            <p:extLst>
              <p:ext uri="{D42A27DB-BD31-4B8C-83A1-F6EECF244321}">
                <p14:modId xmlns:p14="http://schemas.microsoft.com/office/powerpoint/2010/main" val="4288487004"/>
              </p:ext>
            </p:extLst>
          </p:nvPr>
        </p:nvGraphicFramePr>
        <p:xfrm>
          <a:off x="1043608" y="1397000"/>
          <a:ext cx="7272808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5" descr="C:\Documents and Settings\Ucebna\Local Settings\Temporary Internet Files\Content.IE5\09U7W5Y3\MC900442150[1]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62" y="5877272"/>
            <a:ext cx="892468" cy="892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23675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Lotyšsko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611560" y="1408232"/>
            <a:ext cx="78488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Rozloha: 64 589 km²</a:t>
            </a:r>
          </a:p>
          <a:p>
            <a:r>
              <a:rPr lang="cs-CZ" dirty="0" smtClean="0"/>
              <a:t>Počet obyvatel: </a:t>
            </a:r>
            <a:r>
              <a:rPr lang="cs-CZ" dirty="0"/>
              <a:t>2 248 </a:t>
            </a:r>
            <a:r>
              <a:rPr lang="cs-CZ" dirty="0" smtClean="0"/>
              <a:t>000 lidí</a:t>
            </a:r>
          </a:p>
          <a:p>
            <a:r>
              <a:rPr lang="cs-CZ" dirty="0" smtClean="0"/>
              <a:t>Oficiální jazyk: lotyština</a:t>
            </a:r>
          </a:p>
          <a:p>
            <a:r>
              <a:rPr lang="cs-CZ" dirty="0" smtClean="0"/>
              <a:t>Ústavní zřízení: parlamentní republika</a:t>
            </a:r>
          </a:p>
          <a:p>
            <a:r>
              <a:rPr lang="cs-CZ" dirty="0" smtClean="0"/>
              <a:t>Měna: lotyšský lat</a:t>
            </a:r>
            <a:endParaRPr lang="cs-CZ" dirty="0"/>
          </a:p>
        </p:txBody>
      </p:sp>
      <p:pic>
        <p:nvPicPr>
          <p:cNvPr id="23554" name="Picture 2" descr="Soubor:Flag of Latvia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9772" y="3933056"/>
            <a:ext cx="4032448" cy="201622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44839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Lotyšsko</a:t>
            </a:r>
            <a:endParaRPr lang="cs-CZ" dirty="0"/>
          </a:p>
        </p:txBody>
      </p:sp>
      <p:graphicFrame>
        <p:nvGraphicFramePr>
          <p:cNvPr id="5" name="Graf 4"/>
          <p:cNvGraphicFramePr/>
          <p:nvPr>
            <p:extLst>
              <p:ext uri="{D42A27DB-BD31-4B8C-83A1-F6EECF244321}">
                <p14:modId xmlns:p14="http://schemas.microsoft.com/office/powerpoint/2010/main" val="600614673"/>
              </p:ext>
            </p:extLst>
          </p:nvPr>
        </p:nvGraphicFramePr>
        <p:xfrm>
          <a:off x="1043608" y="1397000"/>
          <a:ext cx="7272808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5" descr="C:\Documents and Settings\Ucebna\Local Settings\Temporary Internet Files\Content.IE5\09U7W5Y3\MC900442150[1]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62" y="5877272"/>
            <a:ext cx="892468" cy="892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58541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Lucembursko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611560" y="1408232"/>
            <a:ext cx="78488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Rozloha: 2 586 km²</a:t>
            </a:r>
          </a:p>
          <a:p>
            <a:r>
              <a:rPr lang="cs-CZ" dirty="0" smtClean="0"/>
              <a:t>Počet obyvatel: 491 775 lidí</a:t>
            </a:r>
          </a:p>
          <a:p>
            <a:r>
              <a:rPr lang="cs-CZ" dirty="0" smtClean="0"/>
              <a:t>Oficiální jazyk: lucemburština, němčina, francouzština</a:t>
            </a:r>
          </a:p>
          <a:p>
            <a:r>
              <a:rPr lang="cs-CZ" dirty="0" smtClean="0"/>
              <a:t>Ústavní zřízení: velkovévodství</a:t>
            </a:r>
          </a:p>
          <a:p>
            <a:r>
              <a:rPr lang="cs-CZ" dirty="0" smtClean="0"/>
              <a:t>Měna: euro</a:t>
            </a:r>
            <a:endParaRPr lang="cs-CZ" dirty="0"/>
          </a:p>
        </p:txBody>
      </p:sp>
      <p:pic>
        <p:nvPicPr>
          <p:cNvPr id="25602" name="Picture 2" descr="Soubor:Flag of Luxembourg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748" y="3573016"/>
            <a:ext cx="4464496" cy="267869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193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Lucembursko</a:t>
            </a:r>
            <a:endParaRPr lang="cs-CZ" dirty="0"/>
          </a:p>
        </p:txBody>
      </p:sp>
      <p:graphicFrame>
        <p:nvGraphicFramePr>
          <p:cNvPr id="5" name="Graf 4"/>
          <p:cNvGraphicFramePr/>
          <p:nvPr>
            <p:extLst>
              <p:ext uri="{D42A27DB-BD31-4B8C-83A1-F6EECF244321}">
                <p14:modId xmlns:p14="http://schemas.microsoft.com/office/powerpoint/2010/main" val="979456661"/>
              </p:ext>
            </p:extLst>
          </p:nvPr>
        </p:nvGraphicFramePr>
        <p:xfrm>
          <a:off x="1043608" y="1397000"/>
          <a:ext cx="7272808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5" descr="C:\Documents and Settings\Ucebna\Local Settings\Temporary Internet Files\Content.IE5\09U7W5Y3\MC900442150[1]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62" y="5877272"/>
            <a:ext cx="892468" cy="892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9647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Maďarsko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611560" y="1408232"/>
            <a:ext cx="78488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Rozloha: 93 030 km²</a:t>
            </a:r>
          </a:p>
          <a:p>
            <a:r>
              <a:rPr lang="cs-CZ" dirty="0" smtClean="0"/>
              <a:t>Počet obyvatel: </a:t>
            </a:r>
            <a:r>
              <a:rPr lang="cs-CZ" dirty="0"/>
              <a:t>9 960 000</a:t>
            </a:r>
            <a:r>
              <a:rPr lang="cs-CZ" dirty="0" smtClean="0"/>
              <a:t> lidí</a:t>
            </a:r>
          </a:p>
          <a:p>
            <a:r>
              <a:rPr lang="cs-CZ" dirty="0" smtClean="0"/>
              <a:t>Oficiální jazyk: maďarština</a:t>
            </a:r>
          </a:p>
          <a:p>
            <a:r>
              <a:rPr lang="cs-CZ" dirty="0" smtClean="0"/>
              <a:t>Ústavní zřízení: parlamentní republika</a:t>
            </a:r>
          </a:p>
          <a:p>
            <a:r>
              <a:rPr lang="cs-CZ" dirty="0" smtClean="0"/>
              <a:t>Měna: forint</a:t>
            </a:r>
            <a:endParaRPr lang="cs-CZ" dirty="0"/>
          </a:p>
        </p:txBody>
      </p:sp>
      <p:pic>
        <p:nvPicPr>
          <p:cNvPr id="27650" name="Picture 2" descr="Soubor:Flag of Hungary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0172" y="3861048"/>
            <a:ext cx="4451648" cy="222582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88095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Maďarsko</a:t>
            </a:r>
            <a:endParaRPr lang="cs-CZ" dirty="0"/>
          </a:p>
        </p:txBody>
      </p:sp>
      <p:graphicFrame>
        <p:nvGraphicFramePr>
          <p:cNvPr id="5" name="Graf 4"/>
          <p:cNvGraphicFramePr/>
          <p:nvPr>
            <p:extLst>
              <p:ext uri="{D42A27DB-BD31-4B8C-83A1-F6EECF244321}">
                <p14:modId xmlns:p14="http://schemas.microsoft.com/office/powerpoint/2010/main" val="1181750128"/>
              </p:ext>
            </p:extLst>
          </p:nvPr>
        </p:nvGraphicFramePr>
        <p:xfrm>
          <a:off x="1043608" y="1397000"/>
          <a:ext cx="7272808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5" descr="C:\Documents and Settings\Ucebna\Local Settings\Temporary Internet Files\Content.IE5\09U7W5Y3\MC900442150[1]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62" y="5877272"/>
            <a:ext cx="892468" cy="892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91962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Malta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611560" y="1408232"/>
            <a:ext cx="78488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Rozloha: </a:t>
            </a:r>
            <a:r>
              <a:rPr lang="cs-CZ" dirty="0"/>
              <a:t>316 km²</a:t>
            </a:r>
            <a:endParaRPr lang="cs-CZ" dirty="0" smtClean="0"/>
          </a:p>
          <a:p>
            <a:r>
              <a:rPr lang="cs-CZ" dirty="0" smtClean="0"/>
              <a:t>Počet obyvatel: </a:t>
            </a:r>
            <a:r>
              <a:rPr lang="cs-CZ" dirty="0"/>
              <a:t>398 </a:t>
            </a:r>
            <a:r>
              <a:rPr lang="cs-CZ" dirty="0" smtClean="0"/>
              <a:t>534 lidí</a:t>
            </a:r>
          </a:p>
          <a:p>
            <a:r>
              <a:rPr lang="cs-CZ" dirty="0" smtClean="0"/>
              <a:t>Oficiální jazyk: maltština, angličtina</a:t>
            </a:r>
          </a:p>
          <a:p>
            <a:r>
              <a:rPr lang="cs-CZ" dirty="0" smtClean="0"/>
              <a:t>Ústavní zřízení: parlamentní republika</a:t>
            </a:r>
          </a:p>
          <a:p>
            <a:r>
              <a:rPr lang="cs-CZ" dirty="0" smtClean="0"/>
              <a:t>Měna: euro</a:t>
            </a:r>
            <a:endParaRPr lang="cs-CZ" dirty="0"/>
          </a:p>
        </p:txBody>
      </p:sp>
      <p:pic>
        <p:nvPicPr>
          <p:cNvPr id="29698" name="Picture 2" descr="Soubor:Flag of Malta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501008"/>
            <a:ext cx="3563888" cy="237444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46723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Malta</a:t>
            </a:r>
            <a:endParaRPr lang="cs-CZ" dirty="0"/>
          </a:p>
        </p:txBody>
      </p:sp>
      <p:graphicFrame>
        <p:nvGraphicFramePr>
          <p:cNvPr id="5" name="Graf 4"/>
          <p:cNvGraphicFramePr/>
          <p:nvPr>
            <p:extLst>
              <p:ext uri="{D42A27DB-BD31-4B8C-83A1-F6EECF244321}">
                <p14:modId xmlns:p14="http://schemas.microsoft.com/office/powerpoint/2010/main" val="2087733163"/>
              </p:ext>
            </p:extLst>
          </p:nvPr>
        </p:nvGraphicFramePr>
        <p:xfrm>
          <a:off x="1043608" y="1397000"/>
          <a:ext cx="7272808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5" descr="C:\Documents and Settings\Ucebna\Local Settings\Temporary Internet Files\Content.IE5\09U7W5Y3\MC900442150[1]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62" y="5877272"/>
            <a:ext cx="892468" cy="892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2099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Německo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611560" y="1408232"/>
            <a:ext cx="78488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Rozloha: 357 022,9 km²</a:t>
            </a:r>
          </a:p>
          <a:p>
            <a:r>
              <a:rPr lang="cs-CZ" dirty="0" smtClean="0"/>
              <a:t>Počet obyvatel: </a:t>
            </a:r>
            <a:r>
              <a:rPr lang="cs-CZ" dirty="0"/>
              <a:t>81 831 </a:t>
            </a:r>
            <a:r>
              <a:rPr lang="cs-CZ" dirty="0" smtClean="0"/>
              <a:t>000 lidí</a:t>
            </a:r>
          </a:p>
          <a:p>
            <a:r>
              <a:rPr lang="cs-CZ" dirty="0" smtClean="0"/>
              <a:t>Oficiální jazyk: němčina</a:t>
            </a:r>
          </a:p>
          <a:p>
            <a:r>
              <a:rPr lang="cs-CZ" dirty="0" smtClean="0"/>
              <a:t>Ústavní zřízení: federativní parlamentní republika</a:t>
            </a:r>
          </a:p>
          <a:p>
            <a:r>
              <a:rPr lang="cs-CZ" dirty="0" smtClean="0"/>
              <a:t>Měna: euro</a:t>
            </a:r>
            <a:endParaRPr lang="cs-CZ" dirty="0"/>
          </a:p>
        </p:txBody>
      </p:sp>
      <p:pic>
        <p:nvPicPr>
          <p:cNvPr id="31746" name="Picture 2" descr="Soubor:Flag of Germany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9194" y="3645024"/>
            <a:ext cx="4193604" cy="251616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34506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Německo</a:t>
            </a:r>
            <a:endParaRPr lang="cs-CZ" dirty="0"/>
          </a:p>
        </p:txBody>
      </p:sp>
      <p:graphicFrame>
        <p:nvGraphicFramePr>
          <p:cNvPr id="5" name="Graf 4"/>
          <p:cNvGraphicFramePr/>
          <p:nvPr>
            <p:extLst>
              <p:ext uri="{D42A27DB-BD31-4B8C-83A1-F6EECF244321}">
                <p14:modId xmlns:p14="http://schemas.microsoft.com/office/powerpoint/2010/main" val="4039017841"/>
              </p:ext>
            </p:extLst>
          </p:nvPr>
        </p:nvGraphicFramePr>
        <p:xfrm>
          <a:off x="1043608" y="1397000"/>
          <a:ext cx="7272808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5" descr="C:\Documents and Settings\Ucebna\Local Settings\Temporary Internet Files\Content.IE5\09U7W5Y3\MC900442150[1]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62" y="5877272"/>
            <a:ext cx="892468" cy="892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90262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Nizozemsko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611560" y="1408232"/>
            <a:ext cx="78488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Rozloha: </a:t>
            </a:r>
            <a:r>
              <a:rPr lang="cs-CZ" dirty="0"/>
              <a:t>41 526 </a:t>
            </a:r>
            <a:r>
              <a:rPr lang="cs-CZ" dirty="0" smtClean="0"/>
              <a:t>km²</a:t>
            </a:r>
          </a:p>
          <a:p>
            <a:r>
              <a:rPr lang="cs-CZ" dirty="0" smtClean="0"/>
              <a:t>Počet obyvatel: </a:t>
            </a:r>
            <a:r>
              <a:rPr lang="cs-CZ" dirty="0"/>
              <a:t>16 850 </a:t>
            </a:r>
            <a:r>
              <a:rPr lang="cs-CZ" dirty="0" smtClean="0"/>
              <a:t>000 lidí</a:t>
            </a:r>
          </a:p>
          <a:p>
            <a:r>
              <a:rPr lang="cs-CZ" dirty="0" smtClean="0"/>
              <a:t>Oficiální jazyk: nizozemština</a:t>
            </a:r>
          </a:p>
          <a:p>
            <a:r>
              <a:rPr lang="cs-CZ" dirty="0" smtClean="0"/>
              <a:t>Ústavní zřízení: konstituční monarchie</a:t>
            </a:r>
          </a:p>
          <a:p>
            <a:r>
              <a:rPr lang="cs-CZ" dirty="0" smtClean="0"/>
              <a:t>Měna: euro</a:t>
            </a:r>
            <a:endParaRPr lang="cs-CZ" dirty="0"/>
          </a:p>
        </p:txBody>
      </p:sp>
      <p:pic>
        <p:nvPicPr>
          <p:cNvPr id="33794" name="Picture 2" descr="Soubor:Flag of the Netherlands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3778" y="3860823"/>
            <a:ext cx="3924436" cy="261465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48950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Nizozemsko</a:t>
            </a:r>
            <a:endParaRPr lang="cs-CZ" dirty="0"/>
          </a:p>
        </p:txBody>
      </p:sp>
      <p:graphicFrame>
        <p:nvGraphicFramePr>
          <p:cNvPr id="5" name="Graf 4"/>
          <p:cNvGraphicFramePr/>
          <p:nvPr>
            <p:extLst>
              <p:ext uri="{D42A27DB-BD31-4B8C-83A1-F6EECF244321}">
                <p14:modId xmlns:p14="http://schemas.microsoft.com/office/powerpoint/2010/main" val="690688907"/>
              </p:ext>
            </p:extLst>
          </p:nvPr>
        </p:nvGraphicFramePr>
        <p:xfrm>
          <a:off x="1043608" y="1397000"/>
          <a:ext cx="7272808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5" descr="C:\Documents and Settings\Ucebna\Local Settings\Temporary Internet Files\Content.IE5\09U7W5Y3\MC900442150[1]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62" y="5877272"/>
            <a:ext cx="892468" cy="892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74174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Polsko</a:t>
            </a:r>
            <a:endParaRPr lang="cs-CZ" dirty="0"/>
          </a:p>
        </p:txBody>
      </p:sp>
      <p:sp>
        <p:nvSpPr>
          <p:cNvPr id="3" name="TextovéPole 2"/>
          <p:cNvSpPr txBox="1"/>
          <p:nvPr/>
        </p:nvSpPr>
        <p:spPr>
          <a:xfrm>
            <a:off x="611560" y="1408232"/>
            <a:ext cx="78488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Rozloha: </a:t>
            </a:r>
            <a:r>
              <a:rPr lang="cs-CZ" dirty="0"/>
              <a:t>312 679 km²</a:t>
            </a:r>
            <a:endParaRPr lang="cs-CZ" dirty="0" smtClean="0"/>
          </a:p>
          <a:p>
            <a:r>
              <a:rPr lang="cs-CZ" dirty="0" smtClean="0"/>
              <a:t>Počet obyvatel: </a:t>
            </a:r>
            <a:r>
              <a:rPr lang="cs-CZ" dirty="0"/>
              <a:t>38 501 </a:t>
            </a:r>
            <a:r>
              <a:rPr lang="cs-CZ" dirty="0" smtClean="0"/>
              <a:t>000 lidí</a:t>
            </a:r>
          </a:p>
          <a:p>
            <a:r>
              <a:rPr lang="cs-CZ" dirty="0" smtClean="0"/>
              <a:t>Oficiální jazyk: polština</a:t>
            </a:r>
          </a:p>
          <a:p>
            <a:r>
              <a:rPr lang="cs-CZ" dirty="0" smtClean="0"/>
              <a:t>Ústavní zřízení: parlamentní republika</a:t>
            </a:r>
          </a:p>
          <a:p>
            <a:r>
              <a:rPr lang="cs-CZ" dirty="0" smtClean="0"/>
              <a:t>Měna: </a:t>
            </a:r>
            <a:r>
              <a:rPr lang="cs-CZ" dirty="0" err="1" smtClean="0"/>
              <a:t>Złoty</a:t>
            </a:r>
            <a:endParaRPr lang="cs-CZ" dirty="0"/>
          </a:p>
        </p:txBody>
      </p:sp>
      <p:pic>
        <p:nvPicPr>
          <p:cNvPr id="35842" name="Picture 2" descr="Soubor:Flag of Poland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5756" y="3645024"/>
            <a:ext cx="4320480" cy="27003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34663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Polsko</a:t>
            </a:r>
            <a:endParaRPr lang="cs-CZ" dirty="0"/>
          </a:p>
        </p:txBody>
      </p:sp>
      <p:graphicFrame>
        <p:nvGraphicFramePr>
          <p:cNvPr id="5" name="Graf 4"/>
          <p:cNvGraphicFramePr/>
          <p:nvPr>
            <p:extLst>
              <p:ext uri="{D42A27DB-BD31-4B8C-83A1-F6EECF244321}">
                <p14:modId xmlns:p14="http://schemas.microsoft.com/office/powerpoint/2010/main" val="619601999"/>
              </p:ext>
            </p:extLst>
          </p:nvPr>
        </p:nvGraphicFramePr>
        <p:xfrm>
          <a:off x="1043608" y="1397000"/>
          <a:ext cx="7272808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5" descr="C:\Documents and Settings\Ucebna\Local Settings\Temporary Internet Files\Content.IE5\09U7W5Y3\MC900442150[1]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62" y="5877272"/>
            <a:ext cx="892468" cy="892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54955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Portugalsko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611560" y="1408232"/>
            <a:ext cx="78488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Rozloha: </a:t>
            </a:r>
            <a:r>
              <a:rPr lang="cs-CZ" dirty="0"/>
              <a:t>92 391 km²</a:t>
            </a:r>
            <a:endParaRPr lang="cs-CZ" dirty="0" smtClean="0"/>
          </a:p>
          <a:p>
            <a:r>
              <a:rPr lang="cs-CZ" dirty="0" smtClean="0"/>
              <a:t>Počet obyvatel: </a:t>
            </a:r>
            <a:r>
              <a:rPr lang="cs-CZ" dirty="0"/>
              <a:t>10 708 </a:t>
            </a:r>
            <a:r>
              <a:rPr lang="cs-CZ" dirty="0" smtClean="0"/>
              <a:t>692 lidí</a:t>
            </a:r>
          </a:p>
          <a:p>
            <a:r>
              <a:rPr lang="cs-CZ" dirty="0" smtClean="0"/>
              <a:t>Oficiální jazyk: portugalština</a:t>
            </a:r>
          </a:p>
          <a:p>
            <a:r>
              <a:rPr lang="cs-CZ" dirty="0" smtClean="0"/>
              <a:t>Ústavní zřízení: parlamentní republika</a:t>
            </a:r>
          </a:p>
          <a:p>
            <a:r>
              <a:rPr lang="cs-CZ" dirty="0" smtClean="0"/>
              <a:t>Měna: euro</a:t>
            </a:r>
            <a:endParaRPr lang="cs-CZ" dirty="0"/>
          </a:p>
        </p:txBody>
      </p:sp>
      <p:pic>
        <p:nvPicPr>
          <p:cNvPr id="37890" name="Picture 2" descr="Soubor:Flag of Portugal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578720"/>
            <a:ext cx="3960440" cy="264029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12175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Portugalsko</a:t>
            </a:r>
            <a:endParaRPr lang="cs-CZ" dirty="0"/>
          </a:p>
        </p:txBody>
      </p:sp>
      <p:graphicFrame>
        <p:nvGraphicFramePr>
          <p:cNvPr id="5" name="Graf 4"/>
          <p:cNvGraphicFramePr/>
          <p:nvPr>
            <p:extLst>
              <p:ext uri="{D42A27DB-BD31-4B8C-83A1-F6EECF244321}">
                <p14:modId xmlns:p14="http://schemas.microsoft.com/office/powerpoint/2010/main" val="1747639880"/>
              </p:ext>
            </p:extLst>
          </p:nvPr>
        </p:nvGraphicFramePr>
        <p:xfrm>
          <a:off x="1043608" y="1397000"/>
          <a:ext cx="7272808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5" descr="C:\Documents and Settings\Ucebna\Local Settings\Temporary Internet Files\Content.IE5\09U7W5Y3\MC900442150[1]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62" y="5877272"/>
            <a:ext cx="892468" cy="892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0059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Rakousko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611560" y="1408232"/>
            <a:ext cx="78488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Rozloha: </a:t>
            </a:r>
            <a:r>
              <a:rPr lang="cs-CZ" dirty="0"/>
              <a:t>83 871 km²</a:t>
            </a:r>
            <a:endParaRPr lang="cs-CZ" dirty="0" smtClean="0"/>
          </a:p>
          <a:p>
            <a:r>
              <a:rPr lang="cs-CZ" dirty="0" smtClean="0"/>
              <a:t>Počet obyvatel: </a:t>
            </a:r>
            <a:r>
              <a:rPr lang="cs-CZ" dirty="0"/>
              <a:t>8 404 </a:t>
            </a:r>
            <a:r>
              <a:rPr lang="cs-CZ" dirty="0" smtClean="0"/>
              <a:t>252 lidí</a:t>
            </a:r>
          </a:p>
          <a:p>
            <a:r>
              <a:rPr lang="cs-CZ" dirty="0" smtClean="0"/>
              <a:t>Oficiální jazyk: němčina a regionálně slovinština, chorvatština, maďarština</a:t>
            </a:r>
          </a:p>
          <a:p>
            <a:r>
              <a:rPr lang="cs-CZ" dirty="0" smtClean="0"/>
              <a:t>Ústavní zřízení: spolková republika</a:t>
            </a:r>
          </a:p>
          <a:p>
            <a:r>
              <a:rPr lang="cs-CZ" dirty="0" smtClean="0"/>
              <a:t>Měna: euro</a:t>
            </a:r>
            <a:endParaRPr lang="cs-CZ" dirty="0"/>
          </a:p>
        </p:txBody>
      </p:sp>
      <p:pic>
        <p:nvPicPr>
          <p:cNvPr id="39938" name="Picture 2" descr="Soubor:Flag of Austria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6990" y="3717032"/>
            <a:ext cx="3918012" cy="261037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2125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Rakousko</a:t>
            </a:r>
            <a:endParaRPr lang="cs-CZ" dirty="0"/>
          </a:p>
        </p:txBody>
      </p:sp>
      <p:graphicFrame>
        <p:nvGraphicFramePr>
          <p:cNvPr id="5" name="Graf 4"/>
          <p:cNvGraphicFramePr/>
          <p:nvPr>
            <p:extLst>
              <p:ext uri="{D42A27DB-BD31-4B8C-83A1-F6EECF244321}">
                <p14:modId xmlns:p14="http://schemas.microsoft.com/office/powerpoint/2010/main" val="2221807659"/>
              </p:ext>
            </p:extLst>
          </p:nvPr>
        </p:nvGraphicFramePr>
        <p:xfrm>
          <a:off x="1043608" y="1397000"/>
          <a:ext cx="7272808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5" descr="C:\Documents and Settings\Ucebna\Local Settings\Temporary Internet Files\Content.IE5\09U7W5Y3\MC900442150[1]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62" y="5877272"/>
            <a:ext cx="892468" cy="892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39595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Rumunsko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611560" y="1408232"/>
            <a:ext cx="78488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Rozloha: 238 391 km²</a:t>
            </a:r>
          </a:p>
          <a:p>
            <a:r>
              <a:rPr lang="cs-CZ" dirty="0" smtClean="0"/>
              <a:t>Počet obyvatel: </a:t>
            </a:r>
            <a:r>
              <a:rPr lang="cs-CZ" dirty="0"/>
              <a:t>19 599 </a:t>
            </a:r>
            <a:r>
              <a:rPr lang="cs-CZ" dirty="0" smtClean="0"/>
              <a:t>506 lidí</a:t>
            </a:r>
          </a:p>
          <a:p>
            <a:r>
              <a:rPr lang="cs-CZ" dirty="0" smtClean="0"/>
              <a:t>Oficiální jazyk: rumunština a regionálně maďarština a němčina</a:t>
            </a:r>
          </a:p>
          <a:p>
            <a:r>
              <a:rPr lang="cs-CZ" dirty="0" smtClean="0"/>
              <a:t>Ústavní zřízení: </a:t>
            </a:r>
            <a:r>
              <a:rPr lang="cs-CZ" dirty="0" err="1" smtClean="0"/>
              <a:t>poloprezidentská</a:t>
            </a:r>
            <a:r>
              <a:rPr lang="cs-CZ" dirty="0" smtClean="0"/>
              <a:t> republika</a:t>
            </a:r>
          </a:p>
          <a:p>
            <a:r>
              <a:rPr lang="cs-CZ" dirty="0" smtClean="0"/>
              <a:t>Měna: rumunský </a:t>
            </a:r>
            <a:r>
              <a:rPr lang="cs-CZ" dirty="0" err="1" smtClean="0"/>
              <a:t>leu</a:t>
            </a:r>
            <a:endParaRPr lang="cs-CZ" dirty="0"/>
          </a:p>
        </p:txBody>
      </p:sp>
      <p:pic>
        <p:nvPicPr>
          <p:cNvPr id="41986" name="Picture 2" descr="Soubor:Flag of Romania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566144"/>
            <a:ext cx="3960440" cy="264029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29416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Rumunsko</a:t>
            </a:r>
            <a:endParaRPr lang="cs-CZ" dirty="0"/>
          </a:p>
        </p:txBody>
      </p:sp>
      <p:graphicFrame>
        <p:nvGraphicFramePr>
          <p:cNvPr id="5" name="Graf 4"/>
          <p:cNvGraphicFramePr/>
          <p:nvPr>
            <p:extLst>
              <p:ext uri="{D42A27DB-BD31-4B8C-83A1-F6EECF244321}">
                <p14:modId xmlns:p14="http://schemas.microsoft.com/office/powerpoint/2010/main" val="1348667591"/>
              </p:ext>
            </p:extLst>
          </p:nvPr>
        </p:nvGraphicFramePr>
        <p:xfrm>
          <a:off x="1043608" y="1397000"/>
          <a:ext cx="7272808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5" descr="C:\Documents and Settings\Ucebna\Local Settings\Temporary Internet Files\Content.IE5\09U7W5Y3\MC900442150[1]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62" y="5877272"/>
            <a:ext cx="892468" cy="892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57211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Řecko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611560" y="1408232"/>
            <a:ext cx="78488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Rozloha: </a:t>
            </a:r>
            <a:r>
              <a:rPr lang="cs-CZ" dirty="0"/>
              <a:t>131 940 </a:t>
            </a:r>
            <a:r>
              <a:rPr lang="cs-CZ" dirty="0" smtClean="0"/>
              <a:t>km²</a:t>
            </a:r>
          </a:p>
          <a:p>
            <a:r>
              <a:rPr lang="cs-CZ" dirty="0" smtClean="0"/>
              <a:t>Počet obyvatel: </a:t>
            </a:r>
            <a:r>
              <a:rPr lang="cs-CZ" dirty="0"/>
              <a:t>11 283 </a:t>
            </a:r>
            <a:r>
              <a:rPr lang="cs-CZ" dirty="0" smtClean="0"/>
              <a:t>293 lidí</a:t>
            </a:r>
          </a:p>
          <a:p>
            <a:r>
              <a:rPr lang="cs-CZ" dirty="0" smtClean="0"/>
              <a:t>Oficiální jazyk: řečtina</a:t>
            </a:r>
          </a:p>
          <a:p>
            <a:r>
              <a:rPr lang="cs-CZ" dirty="0" smtClean="0"/>
              <a:t>Ústavní zřízení: parlamentní republika</a:t>
            </a:r>
          </a:p>
          <a:p>
            <a:r>
              <a:rPr lang="cs-CZ" dirty="0" smtClean="0"/>
              <a:t>Měna: euro</a:t>
            </a:r>
            <a:endParaRPr lang="cs-CZ" dirty="0"/>
          </a:p>
        </p:txBody>
      </p:sp>
      <p:pic>
        <p:nvPicPr>
          <p:cNvPr id="44034" name="Picture 2" descr="Soubor:Flag of Greece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6568" y="3429000"/>
            <a:ext cx="4418856" cy="2945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78904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Řecko</a:t>
            </a:r>
            <a:endParaRPr lang="cs-CZ" dirty="0"/>
          </a:p>
        </p:txBody>
      </p:sp>
      <p:graphicFrame>
        <p:nvGraphicFramePr>
          <p:cNvPr id="5" name="Graf 4"/>
          <p:cNvGraphicFramePr/>
          <p:nvPr>
            <p:extLst>
              <p:ext uri="{D42A27DB-BD31-4B8C-83A1-F6EECF244321}">
                <p14:modId xmlns:p14="http://schemas.microsoft.com/office/powerpoint/2010/main" val="2340825336"/>
              </p:ext>
            </p:extLst>
          </p:nvPr>
        </p:nvGraphicFramePr>
        <p:xfrm>
          <a:off x="1043608" y="1397000"/>
          <a:ext cx="7272808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5" descr="C:\Documents and Settings\Ucebna\Local Settings\Temporary Internet Files\Content.IE5\09U7W5Y3\MC900442150[1]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62" y="5877272"/>
            <a:ext cx="892468" cy="892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8033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Slovensko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611560" y="1408232"/>
            <a:ext cx="78488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Rozloha: </a:t>
            </a:r>
            <a:r>
              <a:rPr lang="cs-CZ" dirty="0"/>
              <a:t>49 035 km²</a:t>
            </a:r>
            <a:endParaRPr lang="cs-CZ" dirty="0" smtClean="0"/>
          </a:p>
          <a:p>
            <a:r>
              <a:rPr lang="cs-CZ" dirty="0" smtClean="0"/>
              <a:t>Počet obyvatel: </a:t>
            </a:r>
            <a:r>
              <a:rPr lang="cs-CZ" dirty="0"/>
              <a:t>5 440 </a:t>
            </a:r>
            <a:r>
              <a:rPr lang="cs-CZ" dirty="0" smtClean="0"/>
              <a:t>078 lidí</a:t>
            </a:r>
          </a:p>
          <a:p>
            <a:r>
              <a:rPr lang="cs-CZ" dirty="0" smtClean="0"/>
              <a:t>Oficiální jazyk: slovenština (úřední), čeština (zčásti úřední), regionálně maďarština, rusínština</a:t>
            </a:r>
          </a:p>
          <a:p>
            <a:r>
              <a:rPr lang="cs-CZ" dirty="0" smtClean="0"/>
              <a:t>Ústavní zřízení: parlamentní republika</a:t>
            </a:r>
          </a:p>
          <a:p>
            <a:r>
              <a:rPr lang="cs-CZ" dirty="0" smtClean="0"/>
              <a:t>Měna: euro</a:t>
            </a:r>
            <a:endParaRPr lang="cs-CZ" dirty="0"/>
          </a:p>
        </p:txBody>
      </p:sp>
      <p:pic>
        <p:nvPicPr>
          <p:cNvPr id="46082" name="Picture 2" descr="Soubor:Flag of Slovakia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2871" y="3356992"/>
            <a:ext cx="4286250" cy="28575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77773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Slovensko</a:t>
            </a:r>
            <a:endParaRPr lang="cs-CZ" dirty="0"/>
          </a:p>
        </p:txBody>
      </p:sp>
      <p:graphicFrame>
        <p:nvGraphicFramePr>
          <p:cNvPr id="5" name="Graf 4"/>
          <p:cNvGraphicFramePr/>
          <p:nvPr>
            <p:extLst>
              <p:ext uri="{D42A27DB-BD31-4B8C-83A1-F6EECF244321}">
                <p14:modId xmlns:p14="http://schemas.microsoft.com/office/powerpoint/2010/main" val="3416149726"/>
              </p:ext>
            </p:extLst>
          </p:nvPr>
        </p:nvGraphicFramePr>
        <p:xfrm>
          <a:off x="1043608" y="1397000"/>
          <a:ext cx="7272808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5" descr="C:\Documents and Settings\Ucebna\Local Settings\Temporary Internet Files\Content.IE5\09U7W5Y3\MC900442150[1]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62" y="5877272"/>
            <a:ext cx="892468" cy="892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64683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Slovinsko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611560" y="1408232"/>
            <a:ext cx="78488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Rozloha: </a:t>
            </a:r>
            <a:r>
              <a:rPr lang="cs-CZ" dirty="0"/>
              <a:t>20 </a:t>
            </a:r>
            <a:r>
              <a:rPr lang="cs-CZ" dirty="0" smtClean="0"/>
              <a:t>273 km²</a:t>
            </a:r>
          </a:p>
          <a:p>
            <a:r>
              <a:rPr lang="cs-CZ" dirty="0" smtClean="0"/>
              <a:t>Počet obyvatel: </a:t>
            </a:r>
            <a:r>
              <a:rPr lang="cs-CZ" dirty="0"/>
              <a:t>1 964 </a:t>
            </a:r>
            <a:r>
              <a:rPr lang="cs-CZ" dirty="0" smtClean="0"/>
              <a:t>036 lidí</a:t>
            </a:r>
          </a:p>
          <a:p>
            <a:r>
              <a:rPr lang="cs-CZ" dirty="0" smtClean="0"/>
              <a:t>Oficiální jazyk: slovinština</a:t>
            </a:r>
          </a:p>
          <a:p>
            <a:r>
              <a:rPr lang="cs-CZ" dirty="0" smtClean="0"/>
              <a:t>Ústavní zřízení: parlamentní republika</a:t>
            </a:r>
          </a:p>
          <a:p>
            <a:r>
              <a:rPr lang="cs-CZ" dirty="0" smtClean="0"/>
              <a:t>Měna: euro</a:t>
            </a:r>
            <a:endParaRPr lang="cs-CZ" dirty="0"/>
          </a:p>
        </p:txBody>
      </p:sp>
      <p:pic>
        <p:nvPicPr>
          <p:cNvPr id="48130" name="Picture 2" descr="Soubor:Flag of Slovenia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756" y="3861048"/>
            <a:ext cx="4330480" cy="216524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511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Slovinsko</a:t>
            </a:r>
            <a:endParaRPr lang="cs-CZ" dirty="0"/>
          </a:p>
        </p:txBody>
      </p:sp>
      <p:graphicFrame>
        <p:nvGraphicFramePr>
          <p:cNvPr id="5" name="Graf 4"/>
          <p:cNvGraphicFramePr/>
          <p:nvPr>
            <p:extLst>
              <p:ext uri="{D42A27DB-BD31-4B8C-83A1-F6EECF244321}">
                <p14:modId xmlns:p14="http://schemas.microsoft.com/office/powerpoint/2010/main" val="3416149726"/>
              </p:ext>
            </p:extLst>
          </p:nvPr>
        </p:nvGraphicFramePr>
        <p:xfrm>
          <a:off x="1043608" y="1397000"/>
          <a:ext cx="7272808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5" descr="C:\Documents and Settings\Ucebna\Local Settings\Temporary Internet Files\Content.IE5\09U7W5Y3\MC900442150[1]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62" y="5877272"/>
            <a:ext cx="892468" cy="892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01622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Spojené království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611560" y="1408232"/>
            <a:ext cx="78488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Rozloha: </a:t>
            </a:r>
            <a:r>
              <a:rPr lang="cs-CZ" dirty="0"/>
              <a:t>243 610 km²</a:t>
            </a:r>
            <a:endParaRPr lang="cs-CZ" dirty="0" smtClean="0"/>
          </a:p>
          <a:p>
            <a:r>
              <a:rPr lang="cs-CZ" dirty="0" smtClean="0"/>
              <a:t>Počet obyvatel: 62 041 000 lidí</a:t>
            </a:r>
          </a:p>
          <a:p>
            <a:r>
              <a:rPr lang="cs-CZ" dirty="0" smtClean="0"/>
              <a:t>Oficiální jazyk: angličtina</a:t>
            </a:r>
          </a:p>
          <a:p>
            <a:r>
              <a:rPr lang="cs-CZ" dirty="0" smtClean="0"/>
              <a:t>Ústavní zřízení: parlamentní monarchie</a:t>
            </a:r>
          </a:p>
          <a:p>
            <a:r>
              <a:rPr lang="cs-CZ" dirty="0" smtClean="0"/>
              <a:t>Měna: Libra šterlinků</a:t>
            </a:r>
            <a:endParaRPr lang="cs-CZ" dirty="0"/>
          </a:p>
        </p:txBody>
      </p:sp>
      <p:pic>
        <p:nvPicPr>
          <p:cNvPr id="51202" name="Picture 2" descr="Soubor:Flag of the United Kingdom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732" y="3861048"/>
            <a:ext cx="4752528" cy="237626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42798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Spojené království</a:t>
            </a:r>
            <a:endParaRPr lang="cs-CZ" dirty="0"/>
          </a:p>
        </p:txBody>
      </p:sp>
      <p:graphicFrame>
        <p:nvGraphicFramePr>
          <p:cNvPr id="5" name="Graf 4"/>
          <p:cNvGraphicFramePr/>
          <p:nvPr>
            <p:extLst>
              <p:ext uri="{D42A27DB-BD31-4B8C-83A1-F6EECF244321}">
                <p14:modId xmlns:p14="http://schemas.microsoft.com/office/powerpoint/2010/main" val="2521872794"/>
              </p:ext>
            </p:extLst>
          </p:nvPr>
        </p:nvGraphicFramePr>
        <p:xfrm>
          <a:off x="1043608" y="1397000"/>
          <a:ext cx="7272808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5" descr="C:\Documents and Settings\Ucebna\Local Settings\Temporary Internet Files\Content.IE5\09U7W5Y3\MC900442150[1]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62" y="5877272"/>
            <a:ext cx="892468" cy="892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68560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Španělsko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611560" y="1408232"/>
            <a:ext cx="78488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Rozloha: </a:t>
            </a:r>
            <a:r>
              <a:rPr lang="cs-CZ" dirty="0"/>
              <a:t>504 782 km²</a:t>
            </a:r>
            <a:endParaRPr lang="cs-CZ" dirty="0" smtClean="0"/>
          </a:p>
          <a:p>
            <a:r>
              <a:rPr lang="cs-CZ" dirty="0" smtClean="0"/>
              <a:t>Počet obyvatel: 46 063 511 lidí</a:t>
            </a:r>
          </a:p>
          <a:p>
            <a:r>
              <a:rPr lang="cs-CZ" dirty="0" smtClean="0"/>
              <a:t>Oficiální jazyky: španělština, regionálně katalánština, baskičtina, galicijština</a:t>
            </a:r>
          </a:p>
          <a:p>
            <a:r>
              <a:rPr lang="cs-CZ" dirty="0" smtClean="0"/>
              <a:t>Ústavní zřízení: konstituční monarchie</a:t>
            </a:r>
          </a:p>
          <a:p>
            <a:r>
              <a:rPr lang="cs-CZ" dirty="0" smtClean="0"/>
              <a:t>Měna: euro</a:t>
            </a:r>
            <a:endParaRPr lang="cs-CZ" dirty="0"/>
          </a:p>
        </p:txBody>
      </p:sp>
      <p:pic>
        <p:nvPicPr>
          <p:cNvPr id="53250" name="Picture 2" descr="Soubor:Flag of Spain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0058" y="3789040"/>
            <a:ext cx="3571875" cy="238125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18373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Španělsko</a:t>
            </a:r>
            <a:endParaRPr lang="cs-CZ" dirty="0"/>
          </a:p>
        </p:txBody>
      </p:sp>
      <p:graphicFrame>
        <p:nvGraphicFramePr>
          <p:cNvPr id="5" name="Graf 4"/>
          <p:cNvGraphicFramePr/>
          <p:nvPr>
            <p:extLst>
              <p:ext uri="{D42A27DB-BD31-4B8C-83A1-F6EECF244321}">
                <p14:modId xmlns:p14="http://schemas.microsoft.com/office/powerpoint/2010/main" val="486040097"/>
              </p:ext>
            </p:extLst>
          </p:nvPr>
        </p:nvGraphicFramePr>
        <p:xfrm>
          <a:off x="1043608" y="1397000"/>
          <a:ext cx="7272808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5" descr="C:\Documents and Settings\Ucebna\Local Settings\Temporary Internet Files\Content.IE5\09U7W5Y3\MC900442150[1]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62" y="5877272"/>
            <a:ext cx="892468" cy="892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43997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Švédsko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611560" y="1408232"/>
            <a:ext cx="78488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Rozloha: </a:t>
            </a:r>
            <a:r>
              <a:rPr lang="cs-CZ" dirty="0"/>
              <a:t>449 964 km²</a:t>
            </a:r>
            <a:endParaRPr lang="cs-CZ" dirty="0" smtClean="0"/>
          </a:p>
          <a:p>
            <a:r>
              <a:rPr lang="cs-CZ" dirty="0" smtClean="0"/>
              <a:t>Počet obyvatel: </a:t>
            </a:r>
            <a:r>
              <a:rPr lang="cs-CZ" dirty="0"/>
              <a:t>9 316 </a:t>
            </a:r>
            <a:r>
              <a:rPr lang="cs-CZ" dirty="0" smtClean="0"/>
              <a:t>000 lidí</a:t>
            </a:r>
          </a:p>
          <a:p>
            <a:r>
              <a:rPr lang="cs-CZ" dirty="0" smtClean="0"/>
              <a:t>Oficiální jazyk: švédština</a:t>
            </a:r>
          </a:p>
          <a:p>
            <a:r>
              <a:rPr lang="cs-CZ" dirty="0" smtClean="0"/>
              <a:t>Ústavní zřízení: konstituční monarchie</a:t>
            </a:r>
          </a:p>
          <a:p>
            <a:r>
              <a:rPr lang="cs-CZ" dirty="0" smtClean="0"/>
              <a:t>Měna: švédská koruna</a:t>
            </a:r>
            <a:endParaRPr lang="cs-CZ" dirty="0"/>
          </a:p>
        </p:txBody>
      </p:sp>
      <p:pic>
        <p:nvPicPr>
          <p:cNvPr id="54274" name="Picture 2" descr="Soubor:Flag of Sweden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8975" y="3573016"/>
            <a:ext cx="4394042" cy="274627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1631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Švédsko</a:t>
            </a:r>
            <a:endParaRPr lang="cs-CZ" dirty="0"/>
          </a:p>
        </p:txBody>
      </p:sp>
      <p:graphicFrame>
        <p:nvGraphicFramePr>
          <p:cNvPr id="5" name="Graf 4"/>
          <p:cNvGraphicFramePr/>
          <p:nvPr>
            <p:extLst>
              <p:ext uri="{D42A27DB-BD31-4B8C-83A1-F6EECF244321}">
                <p14:modId xmlns:p14="http://schemas.microsoft.com/office/powerpoint/2010/main" val="153796930"/>
              </p:ext>
            </p:extLst>
          </p:nvPr>
        </p:nvGraphicFramePr>
        <p:xfrm>
          <a:off x="1043608" y="1397000"/>
          <a:ext cx="7272808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5" descr="C:\Documents and Settings\Ucebna\Local Settings\Temporary Internet Files\Content.IE5\09U7W5Y3\MC900442150[1]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62" y="5877272"/>
            <a:ext cx="892468" cy="892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6603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Děkuji za pozornost</a:t>
            </a:r>
            <a:endParaRPr lang="cs-CZ" dirty="0"/>
          </a:p>
        </p:txBody>
      </p:sp>
      <p:sp>
        <p:nvSpPr>
          <p:cNvPr id="3" name="TextovéPole 2"/>
          <p:cNvSpPr txBox="1"/>
          <p:nvPr/>
        </p:nvSpPr>
        <p:spPr>
          <a:xfrm>
            <a:off x="755576" y="2021654"/>
            <a:ext cx="74168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Zdroje:	</a:t>
            </a:r>
            <a:r>
              <a:rPr lang="cs-CZ" dirty="0" smtClean="0">
                <a:hlinkClick r:id="rId2"/>
              </a:rPr>
              <a:t>www.wikipedia.org</a:t>
            </a:r>
            <a:endParaRPr lang="cs-CZ" dirty="0" smtClean="0"/>
          </a:p>
          <a:p>
            <a:r>
              <a:rPr lang="cs-CZ" dirty="0" smtClean="0"/>
              <a:t>	</a:t>
            </a:r>
            <a:r>
              <a:rPr lang="cs-CZ" dirty="0" smtClean="0">
                <a:hlinkClick r:id="rId3"/>
              </a:rPr>
              <a:t>www.veryicon.com</a:t>
            </a:r>
            <a:r>
              <a:rPr lang="cs-CZ" dirty="0"/>
              <a:t> </a:t>
            </a:r>
          </a:p>
          <a:p>
            <a:r>
              <a:rPr lang="cs-CZ" dirty="0" smtClean="0"/>
              <a:t>	</a:t>
            </a:r>
            <a:r>
              <a:rPr lang="cs-CZ" dirty="0" smtClean="0">
                <a:hlinkClick r:id="rId4"/>
              </a:rPr>
              <a:t>Kliparty společnosti Microsoft</a:t>
            </a:r>
            <a:endParaRPr lang="cs-CZ" dirty="0"/>
          </a:p>
        </p:txBody>
      </p:sp>
      <p:pic>
        <p:nvPicPr>
          <p:cNvPr id="59394" name="Picture 2" descr="Soubor:Flag of Europe.sv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0166" y="3645024"/>
            <a:ext cx="3547644" cy="2363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72484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kutivní">
  <a:themeElements>
    <a:clrScheme name="Exekutivní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kutivní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kutivní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182</TotalTime>
  <Words>547</Words>
  <Application>Microsoft Office PowerPoint</Application>
  <PresentationFormat>Předvádění na obrazovce (4:3)</PresentationFormat>
  <Paragraphs>201</Paragraphs>
  <Slides>58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58</vt:i4>
      </vt:variant>
    </vt:vector>
  </HeadingPairs>
  <TitlesOfParts>
    <vt:vector size="59" baseType="lpstr">
      <vt:lpstr>Exekutivní</vt:lpstr>
      <vt:lpstr>Státy Evropské Unie</vt:lpstr>
      <vt:lpstr>Informace</vt:lpstr>
      <vt:lpstr>Vyberte si zemi</vt:lpstr>
      <vt:lpstr>Belgie</vt:lpstr>
      <vt:lpstr>Brusel</vt:lpstr>
      <vt:lpstr>Bulharsko</vt:lpstr>
      <vt:lpstr>Sofie</vt:lpstr>
      <vt:lpstr>Česká republika</vt:lpstr>
      <vt:lpstr>Praha</vt:lpstr>
      <vt:lpstr>Dánsko</vt:lpstr>
      <vt:lpstr>Kodaň</vt:lpstr>
      <vt:lpstr>Estonsko</vt:lpstr>
      <vt:lpstr>Tallinn</vt:lpstr>
      <vt:lpstr>Finsko</vt:lpstr>
      <vt:lpstr>Helsinky</vt:lpstr>
      <vt:lpstr>Francie</vt:lpstr>
      <vt:lpstr>Paříž</vt:lpstr>
      <vt:lpstr>Irsko</vt:lpstr>
      <vt:lpstr>Dublin</vt:lpstr>
      <vt:lpstr>Itálie</vt:lpstr>
      <vt:lpstr>Řím</vt:lpstr>
      <vt:lpstr>Kypr</vt:lpstr>
      <vt:lpstr>Nikósie</vt:lpstr>
      <vt:lpstr>Litva</vt:lpstr>
      <vt:lpstr>Litva</vt:lpstr>
      <vt:lpstr>Lotyšsko</vt:lpstr>
      <vt:lpstr>Lotyšsko</vt:lpstr>
      <vt:lpstr>Lucembursko</vt:lpstr>
      <vt:lpstr>Lucembursko</vt:lpstr>
      <vt:lpstr>Maďarsko</vt:lpstr>
      <vt:lpstr>Maďarsko</vt:lpstr>
      <vt:lpstr>Malta</vt:lpstr>
      <vt:lpstr>Malta</vt:lpstr>
      <vt:lpstr>Německo</vt:lpstr>
      <vt:lpstr>Německo</vt:lpstr>
      <vt:lpstr>Nizozemsko</vt:lpstr>
      <vt:lpstr>Nizozemsko</vt:lpstr>
      <vt:lpstr>Polsko</vt:lpstr>
      <vt:lpstr>Polsko</vt:lpstr>
      <vt:lpstr>Portugalsko</vt:lpstr>
      <vt:lpstr>Portugalsko</vt:lpstr>
      <vt:lpstr>Rakousko</vt:lpstr>
      <vt:lpstr>Rakousko</vt:lpstr>
      <vt:lpstr>Rumunsko</vt:lpstr>
      <vt:lpstr>Rumunsko</vt:lpstr>
      <vt:lpstr>Řecko</vt:lpstr>
      <vt:lpstr>Řecko</vt:lpstr>
      <vt:lpstr>Slovensko</vt:lpstr>
      <vt:lpstr>Slovensko</vt:lpstr>
      <vt:lpstr>Slovinsko</vt:lpstr>
      <vt:lpstr>Slovinsko</vt:lpstr>
      <vt:lpstr>Spojené království</vt:lpstr>
      <vt:lpstr>Spojené království</vt:lpstr>
      <vt:lpstr>Španělsko</vt:lpstr>
      <vt:lpstr>Španělsko</vt:lpstr>
      <vt:lpstr>Švédsko</vt:lpstr>
      <vt:lpstr>Švédsko</vt:lpstr>
      <vt:lpstr>Děkuji za pozornost</vt:lpstr>
    </vt:vector>
  </TitlesOfParts>
  <Company>Stanice techniků Vyšehrad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Státy Evropské Unie</dc:title>
  <dc:creator>Ucebna</dc:creator>
  <cp:lastModifiedBy>Ucebna</cp:lastModifiedBy>
  <cp:revision>21</cp:revision>
  <dcterms:created xsi:type="dcterms:W3CDTF">2012-06-23T07:58:01Z</dcterms:created>
  <dcterms:modified xsi:type="dcterms:W3CDTF">2012-06-23T11:00:44Z</dcterms:modified>
</cp:coreProperties>
</file>