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5" r:id="rId39"/>
    <p:sldId id="297" r:id="rId40"/>
    <p:sldId id="299" r:id="rId41"/>
    <p:sldId id="301" r:id="rId42"/>
    <p:sldId id="303" r:id="rId43"/>
    <p:sldId id="305" r:id="rId44"/>
    <p:sldId id="307" r:id="rId45"/>
    <p:sldId id="309" r:id="rId4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129896957324778E-2"/>
          <c:y val="3.0242804275224196E-2"/>
          <c:w val="0.74807997958588512"/>
          <c:h val="0.90818419781141657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182144"/>
        <c:axId val="108483328"/>
      </c:lineChart>
      <c:catAx>
        <c:axId val="108182144"/>
        <c:scaling>
          <c:orientation val="minMax"/>
        </c:scaling>
        <c:delete val="0"/>
        <c:axPos val="b"/>
        <c:majorTickMark val="out"/>
        <c:minorTickMark val="none"/>
        <c:tickLblPos val="nextTo"/>
        <c:crossAx val="108483328"/>
        <c:crosses val="autoZero"/>
        <c:auto val="1"/>
        <c:lblAlgn val="ctr"/>
        <c:lblOffset val="100"/>
        <c:noMultiLvlLbl val="0"/>
      </c:catAx>
      <c:valAx>
        <c:axId val="108483328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08182144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>
        <c:manualLayout>
          <c:xMode val="edge"/>
          <c:yMode val="edge"/>
          <c:x val="0.81018518518518523"/>
          <c:y val="0.35893257442617382"/>
          <c:w val="0.18055555555555555"/>
          <c:h val="0.25785952076287161"/>
        </c:manualLayout>
      </c:layout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212288"/>
        <c:axId val="137213824"/>
      </c:lineChart>
      <c:catAx>
        <c:axId val="1372122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aseline="0"/>
            </a:pPr>
            <a:endParaRPr lang="cs-CZ"/>
          </a:p>
        </c:txPr>
        <c:crossAx val="137213824"/>
        <c:crosses val="autoZero"/>
        <c:auto val="1"/>
        <c:lblAlgn val="ctr"/>
        <c:lblOffset val="100"/>
        <c:noMultiLvlLbl val="0"/>
      </c:catAx>
      <c:valAx>
        <c:axId val="137213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212288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738944"/>
        <c:axId val="140740864"/>
      </c:lineChart>
      <c:catAx>
        <c:axId val="140738944"/>
        <c:scaling>
          <c:orientation val="minMax"/>
        </c:scaling>
        <c:delete val="0"/>
        <c:axPos val="b"/>
        <c:majorTickMark val="out"/>
        <c:minorTickMark val="none"/>
        <c:tickLblPos val="nextTo"/>
        <c:crossAx val="140740864"/>
        <c:crosses val="autoZero"/>
        <c:auto val="1"/>
        <c:lblAlgn val="ctr"/>
        <c:lblOffset val="100"/>
        <c:noMultiLvlLbl val="0"/>
      </c:catAx>
      <c:valAx>
        <c:axId val="140740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738944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164608"/>
        <c:axId val="152166400"/>
      </c:lineChart>
      <c:catAx>
        <c:axId val="152164608"/>
        <c:scaling>
          <c:orientation val="minMax"/>
        </c:scaling>
        <c:delete val="0"/>
        <c:axPos val="b"/>
        <c:majorTickMark val="out"/>
        <c:minorTickMark val="none"/>
        <c:tickLblPos val="nextTo"/>
        <c:crossAx val="152166400"/>
        <c:crosses val="autoZero"/>
        <c:auto val="1"/>
        <c:lblAlgn val="ctr"/>
        <c:lblOffset val="100"/>
        <c:noMultiLvlLbl val="0"/>
      </c:catAx>
      <c:valAx>
        <c:axId val="152166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2164608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472960"/>
        <c:axId val="106494208"/>
      </c:lineChart>
      <c:catAx>
        <c:axId val="106472960"/>
        <c:scaling>
          <c:orientation val="minMax"/>
        </c:scaling>
        <c:delete val="0"/>
        <c:axPos val="b"/>
        <c:majorTickMark val="out"/>
        <c:minorTickMark val="none"/>
        <c:tickLblPos val="nextTo"/>
        <c:crossAx val="106494208"/>
        <c:crosses val="autoZero"/>
        <c:auto val="1"/>
        <c:lblAlgn val="ctr"/>
        <c:lblOffset val="100"/>
        <c:noMultiLvlLbl val="0"/>
      </c:catAx>
      <c:valAx>
        <c:axId val="106494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472960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151168"/>
        <c:axId val="108153088"/>
      </c:lineChart>
      <c:catAx>
        <c:axId val="108151168"/>
        <c:scaling>
          <c:orientation val="minMax"/>
        </c:scaling>
        <c:delete val="0"/>
        <c:axPos val="b"/>
        <c:majorTickMark val="out"/>
        <c:minorTickMark val="none"/>
        <c:tickLblPos val="nextTo"/>
        <c:crossAx val="108153088"/>
        <c:crosses val="autoZero"/>
        <c:auto val="1"/>
        <c:lblAlgn val="ctr"/>
        <c:lblOffset val="100"/>
        <c:noMultiLvlLbl val="0"/>
      </c:catAx>
      <c:valAx>
        <c:axId val="108153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151168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>
        <c:manualLayout>
          <c:xMode val="edge"/>
          <c:yMode val="edge"/>
          <c:x val="0.80864197530864201"/>
          <c:y val="0.4560330464423572"/>
          <c:w val="0.18055555555555555"/>
          <c:h val="9.8722636069682124E-2"/>
        </c:manualLayout>
      </c:layout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070784"/>
        <c:axId val="108467712"/>
      </c:lineChart>
      <c:catAx>
        <c:axId val="108070784"/>
        <c:scaling>
          <c:orientation val="minMax"/>
        </c:scaling>
        <c:delete val="0"/>
        <c:axPos val="b"/>
        <c:majorTickMark val="out"/>
        <c:minorTickMark val="none"/>
        <c:tickLblPos val="nextTo"/>
        <c:crossAx val="108467712"/>
        <c:crosses val="autoZero"/>
        <c:auto val="1"/>
        <c:lblAlgn val="ctr"/>
        <c:lblOffset val="100"/>
        <c:noMultiLvlLbl val="0"/>
      </c:catAx>
      <c:valAx>
        <c:axId val="108467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070784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294016"/>
        <c:axId val="96296320"/>
      </c:lineChart>
      <c:catAx>
        <c:axId val="96294016"/>
        <c:scaling>
          <c:orientation val="minMax"/>
        </c:scaling>
        <c:delete val="0"/>
        <c:axPos val="b"/>
        <c:majorTickMark val="out"/>
        <c:minorTickMark val="none"/>
        <c:tickLblPos val="nextTo"/>
        <c:crossAx val="96296320"/>
        <c:crosses val="autoZero"/>
        <c:auto val="1"/>
        <c:lblAlgn val="ctr"/>
        <c:lblOffset val="100"/>
        <c:noMultiLvlLbl val="0"/>
      </c:catAx>
      <c:valAx>
        <c:axId val="9629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294016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657472"/>
        <c:axId val="109696896"/>
      </c:lineChart>
      <c:catAx>
        <c:axId val="109657472"/>
        <c:scaling>
          <c:orientation val="minMax"/>
        </c:scaling>
        <c:delete val="0"/>
        <c:axPos val="b"/>
        <c:majorTickMark val="out"/>
        <c:minorTickMark val="none"/>
        <c:tickLblPos val="nextTo"/>
        <c:crossAx val="109696896"/>
        <c:crosses val="autoZero"/>
        <c:auto val="1"/>
        <c:lblAlgn val="ctr"/>
        <c:lblOffset val="100"/>
        <c:noMultiLvlLbl val="0"/>
      </c:catAx>
      <c:valAx>
        <c:axId val="109696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9657472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941888"/>
        <c:axId val="112177152"/>
      </c:lineChart>
      <c:catAx>
        <c:axId val="111941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12177152"/>
        <c:crosses val="autoZero"/>
        <c:auto val="1"/>
        <c:lblAlgn val="ctr"/>
        <c:lblOffset val="100"/>
        <c:noMultiLvlLbl val="0"/>
      </c:catAx>
      <c:valAx>
        <c:axId val="112177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941888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492928"/>
        <c:axId val="112495232"/>
      </c:lineChart>
      <c:catAx>
        <c:axId val="112492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12495232"/>
        <c:crosses val="autoZero"/>
        <c:auto val="1"/>
        <c:lblAlgn val="ctr"/>
        <c:lblOffset val="100"/>
        <c:noMultiLvlLbl val="0"/>
      </c:catAx>
      <c:valAx>
        <c:axId val="112495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492928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548864"/>
        <c:axId val="112867584"/>
      </c:lineChart>
      <c:catAx>
        <c:axId val="112548864"/>
        <c:scaling>
          <c:orientation val="minMax"/>
        </c:scaling>
        <c:delete val="0"/>
        <c:axPos val="b"/>
        <c:majorTickMark val="out"/>
        <c:minorTickMark val="none"/>
        <c:tickLblPos val="nextTo"/>
        <c:crossAx val="112867584"/>
        <c:crosses val="autoZero"/>
        <c:auto val="1"/>
        <c:lblAlgn val="ctr"/>
        <c:lblOffset val="100"/>
        <c:noMultiLvlLbl val="0"/>
      </c:catAx>
      <c:valAx>
        <c:axId val="112867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548864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494080"/>
        <c:axId val="112872448"/>
      </c:lineChart>
      <c:catAx>
        <c:axId val="112494080"/>
        <c:scaling>
          <c:orientation val="minMax"/>
        </c:scaling>
        <c:delete val="0"/>
        <c:axPos val="b"/>
        <c:majorTickMark val="out"/>
        <c:minorTickMark val="none"/>
        <c:tickLblPos val="nextTo"/>
        <c:crossAx val="112872448"/>
        <c:crosses val="autoZero"/>
        <c:auto val="1"/>
        <c:lblAlgn val="ctr"/>
        <c:lblOffset val="100"/>
        <c:noMultiLvlLbl val="0"/>
      </c:catAx>
      <c:valAx>
        <c:axId val="112872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494080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557952"/>
        <c:axId val="122559872"/>
      </c:lineChart>
      <c:catAx>
        <c:axId val="122557952"/>
        <c:scaling>
          <c:orientation val="minMax"/>
        </c:scaling>
        <c:delete val="0"/>
        <c:axPos val="b"/>
        <c:majorTickMark val="out"/>
        <c:minorTickMark val="none"/>
        <c:tickLblPos val="nextTo"/>
        <c:crossAx val="122559872"/>
        <c:crosses val="autoZero"/>
        <c:auto val="1"/>
        <c:lblAlgn val="ctr"/>
        <c:lblOffset val="100"/>
        <c:noMultiLvlLbl val="0"/>
      </c:catAx>
      <c:valAx>
        <c:axId val="122559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2557952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217408"/>
        <c:axId val="130499328"/>
      </c:lineChart>
      <c:catAx>
        <c:axId val="125217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30499328"/>
        <c:crosses val="autoZero"/>
        <c:auto val="1"/>
        <c:lblAlgn val="ctr"/>
        <c:lblOffset val="100"/>
        <c:noMultiLvlLbl val="0"/>
      </c:catAx>
      <c:valAx>
        <c:axId val="130499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217408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779456"/>
        <c:axId val="133780992"/>
      </c:lineChart>
      <c:catAx>
        <c:axId val="133779456"/>
        <c:scaling>
          <c:orientation val="minMax"/>
        </c:scaling>
        <c:delete val="0"/>
        <c:axPos val="b"/>
        <c:majorTickMark val="out"/>
        <c:minorTickMark val="none"/>
        <c:tickLblPos val="nextTo"/>
        <c:crossAx val="133780992"/>
        <c:crosses val="autoZero"/>
        <c:auto val="1"/>
        <c:lblAlgn val="ctr"/>
        <c:lblOffset val="100"/>
        <c:noMultiLvlLbl val="0"/>
      </c:catAx>
      <c:valAx>
        <c:axId val="133780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3779456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 průměr (°C)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-0.5</c:v>
                </c:pt>
                <c:pt idx="2">
                  <c:v>3</c:v>
                </c:pt>
                <c:pt idx="3">
                  <c:v>8.5</c:v>
                </c:pt>
                <c:pt idx="4">
                  <c:v>14</c:v>
                </c:pt>
                <c:pt idx="5">
                  <c:v>16.5</c:v>
                </c:pt>
                <c:pt idx="6">
                  <c:v>19.5</c:v>
                </c:pt>
                <c:pt idx="7">
                  <c:v>18.5</c:v>
                </c:pt>
                <c:pt idx="8">
                  <c:v>13.5</c:v>
                </c:pt>
                <c:pt idx="9">
                  <c:v>8.5</c:v>
                </c:pt>
                <c:pt idx="10">
                  <c:v>3</c:v>
                </c:pt>
                <c:pt idx="11">
                  <c:v>-0.5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srážky (mm)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32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585856"/>
        <c:axId val="122587392"/>
      </c:lineChart>
      <c:catAx>
        <c:axId val="122585856"/>
        <c:scaling>
          <c:orientation val="minMax"/>
        </c:scaling>
        <c:delete val="0"/>
        <c:axPos val="b"/>
        <c:majorTickMark val="out"/>
        <c:minorTickMark val="none"/>
        <c:tickLblPos val="nextTo"/>
        <c:crossAx val="122587392"/>
        <c:crosses val="autoZero"/>
        <c:auto val="1"/>
        <c:lblAlgn val="ctr"/>
        <c:lblOffset val="100"/>
        <c:noMultiLvlLbl val="0"/>
      </c:catAx>
      <c:valAx>
        <c:axId val="122587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2585856"/>
        <c:crosses val="autoZero"/>
        <c:crossBetween val="between"/>
      </c:valAx>
      <c:spPr>
        <a:solidFill>
          <a:schemeClr val="accent1">
            <a:lumMod val="7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>
        <a:lumMod val="50000"/>
      </a:schemeClr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81EC57-4623-4D86-904D-C1784C0BDC02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61C748A-4AC4-47A5-BFE4-A8B810ECF756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2030" y="1052736"/>
            <a:ext cx="8229600" cy="214766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Počasí v Hlavních městech v Evropské Unie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914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Vlajka:</a:t>
            </a:r>
          </a:p>
          <a:p>
            <a:r>
              <a:rPr lang="cs-CZ" dirty="0" smtClean="0"/>
              <a:t>Rozloha: 30 529 km</a:t>
            </a:r>
            <a:r>
              <a:rPr lang="cs-CZ" baseline="30000" dirty="0" smtClean="0"/>
              <a:t>2</a:t>
            </a:r>
          </a:p>
          <a:p>
            <a:r>
              <a:rPr lang="cs-CZ" dirty="0" smtClean="0"/>
              <a:t>Počet obyvatel: 10 583 382</a:t>
            </a:r>
          </a:p>
          <a:p>
            <a:r>
              <a:rPr lang="cs-CZ" dirty="0" smtClean="0"/>
              <a:t>Oficiální jazyk: nizozemština, francouzština, němčina</a:t>
            </a:r>
          </a:p>
          <a:p>
            <a:r>
              <a:rPr lang="cs-CZ" dirty="0" smtClean="0"/>
              <a:t>Ústavní zřízení: federativní konstituční monarchie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02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Brusel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946363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469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Bulharsko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110 993,6 km</a:t>
            </a:r>
            <a:r>
              <a:rPr lang="cs-CZ" baseline="30000" dirty="0" smtClean="0"/>
              <a:t>2</a:t>
            </a:r>
            <a:endParaRPr lang="cs-CZ" baseline="30000" dirty="0"/>
          </a:p>
          <a:p>
            <a:r>
              <a:rPr lang="cs-CZ" dirty="0"/>
              <a:t>Počet </a:t>
            </a:r>
            <a:r>
              <a:rPr lang="cs-CZ" dirty="0" smtClean="0"/>
              <a:t>obyvatel: 7 262 675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bulharština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Lev</a:t>
            </a:r>
            <a:endParaRPr lang="cs-CZ" dirty="0"/>
          </a:p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677"/>
            <a:ext cx="10477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7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Sofie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506184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16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</a:t>
            </a:r>
            <a:r>
              <a:rPr lang="cs-CZ" dirty="0" smtClean="0"/>
              <a:t>:</a:t>
            </a:r>
            <a:endParaRPr lang="cs-CZ" dirty="0"/>
          </a:p>
          <a:p>
            <a:r>
              <a:rPr lang="cs-CZ" dirty="0"/>
              <a:t>Rozloha</a:t>
            </a:r>
            <a:r>
              <a:rPr lang="cs-CZ" dirty="0" smtClean="0"/>
              <a:t>: 43 094 km</a:t>
            </a:r>
            <a:r>
              <a:rPr lang="cs-CZ" baseline="30000" dirty="0" smtClean="0"/>
              <a:t>2</a:t>
            </a:r>
            <a:endParaRPr lang="cs-CZ" baseline="30000" dirty="0"/>
          </a:p>
          <a:p>
            <a:r>
              <a:rPr lang="cs-CZ" dirty="0"/>
              <a:t>Počet obyvatel</a:t>
            </a:r>
            <a:r>
              <a:rPr lang="cs-CZ" dirty="0" smtClean="0"/>
              <a:t>: 5 564 219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dánština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konstituční monarchie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Dánská koruna</a:t>
            </a:r>
            <a:endParaRPr lang="cs-CZ" dirty="0"/>
          </a:p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14824"/>
            <a:ext cx="104775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071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Kodaň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3959805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605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Estonsko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</a:t>
            </a:r>
            <a:r>
              <a:rPr lang="cs-CZ" dirty="0" smtClean="0"/>
              <a:t>:</a:t>
            </a:r>
            <a:endParaRPr lang="cs-CZ" dirty="0"/>
          </a:p>
          <a:p>
            <a:r>
              <a:rPr lang="cs-CZ" dirty="0"/>
              <a:t>Rozloha</a:t>
            </a:r>
            <a:r>
              <a:rPr lang="cs-CZ" dirty="0" smtClean="0"/>
              <a:t>: 45 226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1 339 681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estonština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0768"/>
            <a:ext cx="1047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10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Tallinn</a:t>
            </a:r>
            <a:endParaRPr lang="cs-CZ" dirty="0"/>
          </a:p>
        </p:txBody>
      </p:sp>
      <p:graphicFrame>
        <p:nvGraphicFramePr>
          <p:cNvPr id="12" name="Zástupný symbol pro obsah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124261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388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</a:t>
            </a:r>
            <a:r>
              <a:rPr lang="cs-CZ" dirty="0" smtClean="0"/>
              <a:t>: </a:t>
            </a:r>
            <a:endParaRPr lang="cs-CZ" dirty="0"/>
          </a:p>
          <a:p>
            <a:r>
              <a:rPr lang="cs-CZ" dirty="0"/>
              <a:t>Rozloha</a:t>
            </a:r>
            <a:r>
              <a:rPr lang="cs-CZ" dirty="0" smtClean="0"/>
              <a:t>: 338 145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5 350 000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finština, švédština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10477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77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Helsinky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005348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98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Vlajka: </a:t>
            </a:r>
          </a:p>
          <a:p>
            <a:r>
              <a:rPr lang="cs-CZ" dirty="0" smtClean="0"/>
              <a:t>Rozloha: 547 030 km</a:t>
            </a:r>
            <a:r>
              <a:rPr lang="cs-CZ" baseline="30000" dirty="0" smtClean="0"/>
              <a:t>2</a:t>
            </a:r>
            <a:endParaRPr lang="cs-CZ" dirty="0" smtClean="0"/>
          </a:p>
          <a:p>
            <a:r>
              <a:rPr lang="cs-CZ" dirty="0" smtClean="0"/>
              <a:t>Počet obyvatel: 62 880 529</a:t>
            </a:r>
          </a:p>
          <a:p>
            <a:r>
              <a:rPr lang="cs-CZ" dirty="0" smtClean="0"/>
              <a:t>Oficiální jazyk: francouzština</a:t>
            </a:r>
          </a:p>
          <a:p>
            <a:r>
              <a:rPr lang="cs-CZ" dirty="0" smtClean="0"/>
              <a:t>Ústavní zřízení: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817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Paříž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806275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655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70 237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4 234 925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irština, angličtina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84784"/>
            <a:ext cx="10477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73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Dublin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6165194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920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301 338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60 115 625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italština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5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Řím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804530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7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Kypr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9 251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689 565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řečtina, turečtina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prezidentská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10477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47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Nikósie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957094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951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65 200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3 195 702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litevština 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Litevský </a:t>
            </a:r>
            <a:r>
              <a:rPr lang="cs-CZ" dirty="0" err="1" smtClean="0"/>
              <a:t>litas</a:t>
            </a:r>
            <a:endParaRPr lang="cs-CZ" dirty="0"/>
          </a:p>
          <a:p>
            <a:endParaRPr lang="cs-C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0768"/>
            <a:ext cx="1143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9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Vilnius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2035190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18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Lotyšsko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64 589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2 248 000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lotyština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Lotyšský lat</a:t>
            </a:r>
            <a:endParaRPr lang="cs-CZ" dirty="0"/>
          </a:p>
          <a:p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10477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50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Riga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828003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183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2 586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491 775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lucemburština, němčina, francouzština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velkovévodství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10477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1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Lucemburk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074376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324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316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400 372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maltština, angličtina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18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Valletta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886850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347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93 030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9 960 000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maďarština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Forint</a:t>
            </a:r>
            <a:endParaRPr lang="cs-CZ" dirty="0"/>
          </a:p>
          <a:p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10477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64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Budapešť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789542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5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Nizozemsko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41 526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16 850 000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nizozemština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konstituční monarchie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2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Amsterdam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690409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8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357 022,9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81 831 000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němčina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federativní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12776"/>
            <a:ext cx="10477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004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Berlín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114133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98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312 679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38 501 000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polština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</a:t>
            </a:r>
            <a:r>
              <a:rPr lang="cs-CZ" dirty="0" err="1" smtClean="0"/>
              <a:t>Złoty</a:t>
            </a:r>
            <a:endParaRPr lang="cs-CZ" dirty="0"/>
          </a:p>
          <a:p>
            <a:endParaRPr lang="cs-CZ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12776"/>
            <a:ext cx="104775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43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Varšava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412797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455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Portugalsko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92 391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10 708 692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portugalština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4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Rakousko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83 871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8 404 252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němčina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spolková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44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Rumunsko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238 391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19 599 506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rumunština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Rumunský </a:t>
            </a:r>
            <a:r>
              <a:rPr lang="cs-CZ" dirty="0" err="1" smtClean="0"/>
              <a:t>leu</a:t>
            </a:r>
            <a:endParaRPr lang="cs-CZ" dirty="0"/>
          </a:p>
          <a:p>
            <a:endParaRPr lang="cs-CZ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77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</a:t>
            </a:r>
            <a:r>
              <a:rPr lang="cs-CZ" dirty="0" smtClean="0"/>
              <a:t>: </a:t>
            </a:r>
            <a:endParaRPr lang="cs-CZ" dirty="0"/>
          </a:p>
          <a:p>
            <a:r>
              <a:rPr lang="cs-CZ" dirty="0"/>
              <a:t>Rozloha</a:t>
            </a:r>
            <a:r>
              <a:rPr lang="cs-CZ" dirty="0" smtClean="0"/>
              <a:t>: 49 035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5 440 078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slovenština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02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Slovinsko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20 273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1 964 036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slovinština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10477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60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Spojené království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243 610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62 041 000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angličtina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monarchie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Libra šterlinků</a:t>
            </a:r>
            <a:endParaRPr lang="cs-CZ" dirty="0"/>
          </a:p>
          <a:p>
            <a:endParaRPr lang="cs-CZ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10477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90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78 867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10 505 445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čeština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Koruna česká</a:t>
            </a:r>
            <a:endParaRPr lang="cs-CZ" dirty="0"/>
          </a:p>
          <a:p>
            <a:endParaRPr lang="cs-CZ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897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Řecko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131 940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11 283 293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řečtina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28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Španělsko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504 782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46 063 511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španělština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konstituční monarchie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4414"/>
            <a:ext cx="1047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6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Švédsko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Vlajka:</a:t>
            </a:r>
          </a:p>
          <a:p>
            <a:r>
              <a:rPr lang="cs-CZ" dirty="0"/>
              <a:t>Rozloha</a:t>
            </a:r>
            <a:r>
              <a:rPr lang="cs-CZ" dirty="0" smtClean="0"/>
              <a:t>: 449 964 km</a:t>
            </a:r>
            <a:r>
              <a:rPr lang="cs-CZ" baseline="30000" dirty="0" smtClean="0"/>
              <a:t>2</a:t>
            </a:r>
            <a:endParaRPr lang="cs-CZ" dirty="0"/>
          </a:p>
          <a:p>
            <a:r>
              <a:rPr lang="cs-CZ" dirty="0"/>
              <a:t>Počet obyvatel</a:t>
            </a:r>
            <a:r>
              <a:rPr lang="cs-CZ" dirty="0" smtClean="0"/>
              <a:t>: 9 316 000</a:t>
            </a:r>
            <a:endParaRPr lang="cs-CZ" dirty="0"/>
          </a:p>
          <a:p>
            <a:r>
              <a:rPr lang="cs-CZ" dirty="0"/>
              <a:t>Oficiální jazyk</a:t>
            </a:r>
            <a:r>
              <a:rPr lang="cs-CZ" dirty="0" smtClean="0"/>
              <a:t>: švédština</a:t>
            </a:r>
            <a:endParaRPr lang="cs-CZ" dirty="0"/>
          </a:p>
          <a:p>
            <a:r>
              <a:rPr lang="cs-CZ" dirty="0"/>
              <a:t>Ústavní zřízení</a:t>
            </a:r>
            <a:r>
              <a:rPr lang="cs-CZ" dirty="0" smtClean="0"/>
              <a:t>: konstituční monarchie</a:t>
            </a:r>
            <a:endParaRPr lang="cs-CZ" dirty="0"/>
          </a:p>
          <a:p>
            <a:r>
              <a:rPr lang="cs-CZ" dirty="0"/>
              <a:t>Měna</a:t>
            </a:r>
            <a:r>
              <a:rPr lang="cs-CZ" dirty="0" smtClean="0"/>
              <a:t>: Švédská koruna</a:t>
            </a:r>
            <a:endParaRPr lang="cs-CZ" dirty="0"/>
          </a:p>
          <a:p>
            <a:endParaRPr lang="cs-CZ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12776"/>
            <a:ext cx="104775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835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182</TotalTime>
  <Words>747</Words>
  <Application>Microsoft Office PowerPoint</Application>
  <PresentationFormat>Předvádění na obrazovce (4:3)</PresentationFormat>
  <Paragraphs>207</Paragraphs>
  <Slides>45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46" baseType="lpstr">
      <vt:lpstr>Vrchol</vt:lpstr>
      <vt:lpstr>Počasí v Hlavních městech v Evropské Unie</vt:lpstr>
      <vt:lpstr>Belgie</vt:lpstr>
      <vt:lpstr>Brusel</vt:lpstr>
      <vt:lpstr>Bulharsko</vt:lpstr>
      <vt:lpstr>Sofie</vt:lpstr>
      <vt:lpstr>Dánsko</vt:lpstr>
      <vt:lpstr>Kodaň</vt:lpstr>
      <vt:lpstr>Estonsko</vt:lpstr>
      <vt:lpstr>Tallinn</vt:lpstr>
      <vt:lpstr>Finsko</vt:lpstr>
      <vt:lpstr>Helsinky</vt:lpstr>
      <vt:lpstr>Francie</vt:lpstr>
      <vt:lpstr>Paříž</vt:lpstr>
      <vt:lpstr>Irsko</vt:lpstr>
      <vt:lpstr>Dublin</vt:lpstr>
      <vt:lpstr>Itálie</vt:lpstr>
      <vt:lpstr>Řím</vt:lpstr>
      <vt:lpstr>Kypr</vt:lpstr>
      <vt:lpstr>Nikósie</vt:lpstr>
      <vt:lpstr>Litva</vt:lpstr>
      <vt:lpstr>Vilnius</vt:lpstr>
      <vt:lpstr>Lotyšsko</vt:lpstr>
      <vt:lpstr>Riga</vt:lpstr>
      <vt:lpstr>Lucembursko</vt:lpstr>
      <vt:lpstr>Lucemburk</vt:lpstr>
      <vt:lpstr>Malta</vt:lpstr>
      <vt:lpstr>Valletta</vt:lpstr>
      <vt:lpstr>Maďarsko</vt:lpstr>
      <vt:lpstr>Budapešť</vt:lpstr>
      <vt:lpstr>Nizozemsko</vt:lpstr>
      <vt:lpstr>Amsterdam</vt:lpstr>
      <vt:lpstr>Německo</vt:lpstr>
      <vt:lpstr>Berlín</vt:lpstr>
      <vt:lpstr>Polsko</vt:lpstr>
      <vt:lpstr>Varšava</vt:lpstr>
      <vt:lpstr>Portugalsko</vt:lpstr>
      <vt:lpstr>Rakousko</vt:lpstr>
      <vt:lpstr>Rumunsko</vt:lpstr>
      <vt:lpstr>Slovensko</vt:lpstr>
      <vt:lpstr>Slovinsko</vt:lpstr>
      <vt:lpstr>Spojené království</vt:lpstr>
      <vt:lpstr>Česko</vt:lpstr>
      <vt:lpstr>Řecko</vt:lpstr>
      <vt:lpstr>Španělsko</vt:lpstr>
      <vt:lpstr>Švédsko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Hlavní města v Evropské Unii</dc:title>
  <dc:creator>Ucebna</dc:creator>
  <cp:lastModifiedBy>Ucebna</cp:lastModifiedBy>
  <cp:revision>19</cp:revision>
  <dcterms:created xsi:type="dcterms:W3CDTF">2012-06-23T07:57:52Z</dcterms:created>
  <dcterms:modified xsi:type="dcterms:W3CDTF">2012-06-23T11:00:31Z</dcterms:modified>
</cp:coreProperties>
</file>