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3" autoAdjust="0"/>
    <p:restoredTop sz="94672" autoAdjust="0"/>
  </p:normalViewPr>
  <p:slideViewPr>
    <p:cSldViewPr>
      <p:cViewPr varScale="1">
        <p:scale>
          <a:sx n="89" d="100"/>
          <a:sy n="89" d="100"/>
        </p:scale>
        <p:origin x="-120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</c:v>
                </c:pt>
                <c:pt idx="1">
                  <c:v>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333888"/>
        <c:axId val="41335424"/>
      </c:lineChart>
      <c:catAx>
        <c:axId val="41333888"/>
        <c:scaling>
          <c:orientation val="minMax"/>
        </c:scaling>
        <c:delete val="0"/>
        <c:axPos val="b"/>
        <c:majorTickMark val="out"/>
        <c:minorTickMark val="none"/>
        <c:tickLblPos val="nextTo"/>
        <c:crossAx val="41335424"/>
        <c:crosses val="autoZero"/>
        <c:auto val="1"/>
        <c:lblAlgn val="ctr"/>
        <c:lblOffset val="100"/>
        <c:noMultiLvlLbl val="0"/>
      </c:catAx>
      <c:valAx>
        <c:axId val="4133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333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65</c:v>
                </c:pt>
                <c:pt idx="1">
                  <c:v>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78304"/>
        <c:axId val="33784192"/>
      </c:lineChart>
      <c:catAx>
        <c:axId val="33778304"/>
        <c:scaling>
          <c:orientation val="minMax"/>
        </c:scaling>
        <c:delete val="0"/>
        <c:axPos val="b"/>
        <c:majorTickMark val="out"/>
        <c:minorTickMark val="none"/>
        <c:tickLblPos val="nextTo"/>
        <c:crossAx val="33784192"/>
        <c:crosses val="autoZero"/>
        <c:auto val="1"/>
        <c:lblAlgn val="ctr"/>
        <c:lblOffset val="100"/>
        <c:noMultiLvlLbl val="0"/>
      </c:catAx>
      <c:valAx>
        <c:axId val="33784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7783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0</c:v>
                </c:pt>
                <c:pt idx="1">
                  <c:v>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34016"/>
        <c:axId val="33335552"/>
      </c:lineChart>
      <c:catAx>
        <c:axId val="33334016"/>
        <c:scaling>
          <c:orientation val="minMax"/>
        </c:scaling>
        <c:delete val="0"/>
        <c:axPos val="b"/>
        <c:majorTickMark val="out"/>
        <c:minorTickMark val="none"/>
        <c:tickLblPos val="nextTo"/>
        <c:crossAx val="33335552"/>
        <c:crosses val="autoZero"/>
        <c:auto val="1"/>
        <c:lblAlgn val="ctr"/>
        <c:lblOffset val="100"/>
        <c:noMultiLvlLbl val="0"/>
      </c:catAx>
      <c:valAx>
        <c:axId val="33335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3340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37.5</c:v>
                </c:pt>
                <c:pt idx="1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55264"/>
        <c:axId val="33356800"/>
      </c:lineChart>
      <c:catAx>
        <c:axId val="33355264"/>
        <c:scaling>
          <c:orientation val="minMax"/>
        </c:scaling>
        <c:delete val="0"/>
        <c:axPos val="b"/>
        <c:majorTickMark val="out"/>
        <c:minorTickMark val="none"/>
        <c:tickLblPos val="nextTo"/>
        <c:crossAx val="33356800"/>
        <c:crosses val="autoZero"/>
        <c:auto val="1"/>
        <c:lblAlgn val="ctr"/>
        <c:lblOffset val="100"/>
        <c:noMultiLvlLbl val="0"/>
      </c:catAx>
      <c:valAx>
        <c:axId val="33356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355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-0.5</c:v>
                </c:pt>
                <c:pt idx="1">
                  <c:v>19.8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386240"/>
        <c:axId val="31474048"/>
      </c:lineChart>
      <c:catAx>
        <c:axId val="31386240"/>
        <c:scaling>
          <c:orientation val="minMax"/>
        </c:scaling>
        <c:delete val="0"/>
        <c:axPos val="b"/>
        <c:majorTickMark val="out"/>
        <c:minorTickMark val="none"/>
        <c:tickLblPos val="nextTo"/>
        <c:crossAx val="31474048"/>
        <c:crosses val="autoZero"/>
        <c:auto val="1"/>
        <c:lblAlgn val="ctr"/>
        <c:lblOffset val="100"/>
        <c:noMultiLvlLbl val="0"/>
      </c:catAx>
      <c:valAx>
        <c:axId val="31474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386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40</c:v>
                </c:pt>
                <c:pt idx="1">
                  <c:v>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60512"/>
        <c:axId val="33366400"/>
      </c:lineChart>
      <c:catAx>
        <c:axId val="33360512"/>
        <c:scaling>
          <c:orientation val="minMax"/>
        </c:scaling>
        <c:delete val="0"/>
        <c:axPos val="b"/>
        <c:majorTickMark val="out"/>
        <c:minorTickMark val="none"/>
        <c:tickLblPos val="nextTo"/>
        <c:crossAx val="33366400"/>
        <c:crosses val="autoZero"/>
        <c:auto val="1"/>
        <c:lblAlgn val="ctr"/>
        <c:lblOffset val="100"/>
        <c:noMultiLvlLbl val="0"/>
      </c:catAx>
      <c:valAx>
        <c:axId val="3336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360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-1</c:v>
                </c:pt>
                <c:pt idx="1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415168"/>
        <c:axId val="33416704"/>
      </c:lineChart>
      <c:catAx>
        <c:axId val="33415168"/>
        <c:scaling>
          <c:orientation val="minMax"/>
        </c:scaling>
        <c:delete val="0"/>
        <c:axPos val="b"/>
        <c:majorTickMark val="out"/>
        <c:minorTickMark val="none"/>
        <c:tickLblPos val="nextTo"/>
        <c:crossAx val="33416704"/>
        <c:crosses val="autoZero"/>
        <c:auto val="1"/>
        <c:lblAlgn val="ctr"/>
        <c:lblOffset val="100"/>
        <c:noMultiLvlLbl val="0"/>
      </c:catAx>
      <c:valAx>
        <c:axId val="33416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415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47</c:v>
                </c:pt>
                <c:pt idx="1">
                  <c:v>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739712"/>
        <c:axId val="34741248"/>
      </c:lineChart>
      <c:catAx>
        <c:axId val="34739712"/>
        <c:scaling>
          <c:orientation val="minMax"/>
        </c:scaling>
        <c:delete val="0"/>
        <c:axPos val="b"/>
        <c:majorTickMark val="out"/>
        <c:minorTickMark val="none"/>
        <c:tickLblPos val="nextTo"/>
        <c:crossAx val="34741248"/>
        <c:crosses val="autoZero"/>
        <c:auto val="1"/>
        <c:lblAlgn val="ctr"/>
        <c:lblOffset val="100"/>
        <c:noMultiLvlLbl val="0"/>
      </c:catAx>
      <c:valAx>
        <c:axId val="3474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739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4304239092754914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-4</c:v>
                </c:pt>
                <c:pt idx="1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40288"/>
        <c:axId val="35341824"/>
      </c:lineChart>
      <c:catAx>
        <c:axId val="3534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35341824"/>
        <c:crosses val="autoZero"/>
        <c:auto val="1"/>
        <c:lblAlgn val="ctr"/>
        <c:lblOffset val="100"/>
        <c:noMultiLvlLbl val="0"/>
      </c:catAx>
      <c:valAx>
        <c:axId val="3534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3402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200</c:v>
                </c:pt>
                <c:pt idx="1">
                  <c:v>400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97760"/>
        <c:axId val="34999296"/>
      </c:lineChart>
      <c:catAx>
        <c:axId val="34997760"/>
        <c:scaling>
          <c:orientation val="minMax"/>
        </c:scaling>
        <c:delete val="0"/>
        <c:axPos val="b"/>
        <c:majorTickMark val="out"/>
        <c:minorTickMark val="none"/>
        <c:tickLblPos val="nextTo"/>
        <c:crossAx val="34999296"/>
        <c:crosses val="autoZero"/>
        <c:auto val="1"/>
        <c:lblAlgn val="ctr"/>
        <c:lblOffset val="100"/>
        <c:noMultiLvlLbl val="0"/>
      </c:catAx>
      <c:valAx>
        <c:axId val="34999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977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4304239092754914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-4.9000000000000004</c:v>
                </c:pt>
                <c:pt idx="1">
                  <c:v>16.3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055488"/>
        <c:axId val="35057024"/>
      </c:lineChart>
      <c:catAx>
        <c:axId val="35055488"/>
        <c:scaling>
          <c:orientation val="minMax"/>
        </c:scaling>
        <c:delete val="0"/>
        <c:axPos val="b"/>
        <c:majorTickMark val="out"/>
        <c:minorTickMark val="none"/>
        <c:tickLblPos val="nextTo"/>
        <c:crossAx val="35057024"/>
        <c:crosses val="autoZero"/>
        <c:auto val="1"/>
        <c:lblAlgn val="ctr"/>
        <c:lblOffset val="100"/>
        <c:noMultiLvlLbl val="0"/>
      </c:catAx>
      <c:valAx>
        <c:axId val="35057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0554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140</c:v>
                </c:pt>
                <c:pt idx="1">
                  <c:v>190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72576"/>
        <c:axId val="35274112"/>
      </c:lineChart>
      <c:catAx>
        <c:axId val="35272576"/>
        <c:scaling>
          <c:orientation val="minMax"/>
        </c:scaling>
        <c:delete val="0"/>
        <c:axPos val="b"/>
        <c:majorTickMark val="out"/>
        <c:minorTickMark val="none"/>
        <c:tickLblPos val="nextTo"/>
        <c:crossAx val="35274112"/>
        <c:crosses val="autoZero"/>
        <c:auto val="1"/>
        <c:lblAlgn val="ctr"/>
        <c:lblOffset val="100"/>
        <c:noMultiLvlLbl val="0"/>
      </c:catAx>
      <c:valAx>
        <c:axId val="3527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72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884415391472292"/>
          <c:y val="9.874213836477988E-2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</c:v>
                </c:pt>
                <c:pt idx="1">
                  <c:v>18.3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477952"/>
        <c:axId val="34479488"/>
      </c:lineChart>
      <c:catAx>
        <c:axId val="34477952"/>
        <c:scaling>
          <c:orientation val="minMax"/>
        </c:scaling>
        <c:delete val="0"/>
        <c:axPos val="b"/>
        <c:majorTickMark val="out"/>
        <c:minorTickMark val="none"/>
        <c:tickLblPos val="nextTo"/>
        <c:crossAx val="34479488"/>
        <c:crosses val="autoZero"/>
        <c:auto val="1"/>
        <c:lblAlgn val="ctr"/>
        <c:lblOffset val="100"/>
        <c:noMultiLvlLbl val="0"/>
      </c:catAx>
      <c:valAx>
        <c:axId val="34479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477952"/>
        <c:crosses val="autoZero"/>
        <c:crossBetween val="between"/>
      </c:valAx>
      <c:spPr>
        <a:noFill/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50</c:v>
                </c:pt>
                <c:pt idx="1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781440"/>
        <c:axId val="34792192"/>
      </c:lineChart>
      <c:catAx>
        <c:axId val="34781440"/>
        <c:scaling>
          <c:orientation val="minMax"/>
        </c:scaling>
        <c:delete val="0"/>
        <c:axPos val="b"/>
        <c:majorTickMark val="out"/>
        <c:minorTickMark val="none"/>
        <c:tickLblPos val="nextTo"/>
        <c:crossAx val="34792192"/>
        <c:crosses val="autoZero"/>
        <c:auto val="1"/>
        <c:lblAlgn val="ctr"/>
        <c:lblOffset val="100"/>
        <c:noMultiLvlLbl val="0"/>
      </c:catAx>
      <c:valAx>
        <c:axId val="3479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781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</c:v>
                </c:pt>
                <c:pt idx="1">
                  <c:v>18.3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159040"/>
        <c:axId val="35161600"/>
      </c:lineChart>
      <c:catAx>
        <c:axId val="35159040"/>
        <c:scaling>
          <c:orientation val="minMax"/>
        </c:scaling>
        <c:delete val="0"/>
        <c:axPos val="b"/>
        <c:majorTickMark val="out"/>
        <c:minorTickMark val="none"/>
        <c:tickLblPos val="nextTo"/>
        <c:crossAx val="35161600"/>
        <c:crosses val="autoZero"/>
        <c:auto val="1"/>
        <c:lblAlgn val="ctr"/>
        <c:lblOffset val="100"/>
        <c:noMultiLvlLbl val="0"/>
      </c:catAx>
      <c:valAx>
        <c:axId val="35161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1590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60</c:v>
                </c:pt>
                <c:pt idx="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79232"/>
        <c:axId val="35281536"/>
      </c:lineChart>
      <c:catAx>
        <c:axId val="35279232"/>
        <c:scaling>
          <c:orientation val="minMax"/>
        </c:scaling>
        <c:delete val="0"/>
        <c:axPos val="b"/>
        <c:majorTickMark val="out"/>
        <c:minorTickMark val="none"/>
        <c:tickLblPos val="nextTo"/>
        <c:crossAx val="35281536"/>
        <c:crosses val="autoZero"/>
        <c:auto val="1"/>
        <c:lblAlgn val="ctr"/>
        <c:lblOffset val="100"/>
        <c:noMultiLvlLbl val="0"/>
      </c:catAx>
      <c:valAx>
        <c:axId val="35281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79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</c:v>
                </c:pt>
                <c:pt idx="1">
                  <c:v>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759040"/>
        <c:axId val="34760576"/>
      </c:lineChart>
      <c:catAx>
        <c:axId val="34759040"/>
        <c:scaling>
          <c:orientation val="minMax"/>
        </c:scaling>
        <c:delete val="0"/>
        <c:axPos val="b"/>
        <c:majorTickMark val="out"/>
        <c:minorTickMark val="none"/>
        <c:tickLblPos val="nextTo"/>
        <c:crossAx val="34760576"/>
        <c:crosses val="autoZero"/>
        <c:auto val="1"/>
        <c:lblAlgn val="ctr"/>
        <c:lblOffset val="100"/>
        <c:noMultiLvlLbl val="0"/>
      </c:catAx>
      <c:valAx>
        <c:axId val="34760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7590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30</c:v>
                </c:pt>
                <c:pt idx="1">
                  <c:v>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00384"/>
        <c:axId val="35575680"/>
      </c:lineChart>
      <c:catAx>
        <c:axId val="35200384"/>
        <c:scaling>
          <c:orientation val="minMax"/>
        </c:scaling>
        <c:delete val="0"/>
        <c:axPos val="b"/>
        <c:majorTickMark val="out"/>
        <c:minorTickMark val="none"/>
        <c:tickLblPos val="nextTo"/>
        <c:crossAx val="35575680"/>
        <c:crosses val="autoZero"/>
        <c:auto val="1"/>
        <c:lblAlgn val="ctr"/>
        <c:lblOffset val="100"/>
        <c:noMultiLvlLbl val="0"/>
      </c:catAx>
      <c:valAx>
        <c:axId val="35575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00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10</c:v>
                </c:pt>
                <c:pt idx="1">
                  <c:v>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84448"/>
        <c:axId val="36186752"/>
      </c:lineChart>
      <c:catAx>
        <c:axId val="36184448"/>
        <c:scaling>
          <c:orientation val="minMax"/>
        </c:scaling>
        <c:delete val="0"/>
        <c:axPos val="b"/>
        <c:majorTickMark val="out"/>
        <c:minorTickMark val="none"/>
        <c:tickLblPos val="nextTo"/>
        <c:crossAx val="36186752"/>
        <c:crosses val="autoZero"/>
        <c:auto val="1"/>
        <c:lblAlgn val="ctr"/>
        <c:lblOffset val="100"/>
        <c:noMultiLvlLbl val="0"/>
      </c:catAx>
      <c:valAx>
        <c:axId val="36186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1844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80</c:v>
                </c:pt>
                <c:pt idx="1">
                  <c:v>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336960"/>
        <c:axId val="78811520"/>
      </c:lineChart>
      <c:catAx>
        <c:axId val="79336960"/>
        <c:scaling>
          <c:orientation val="minMax"/>
        </c:scaling>
        <c:delete val="0"/>
        <c:axPos val="b"/>
        <c:majorTickMark val="out"/>
        <c:minorTickMark val="none"/>
        <c:tickLblPos val="nextTo"/>
        <c:crossAx val="78811520"/>
        <c:crosses val="autoZero"/>
        <c:auto val="1"/>
        <c:lblAlgn val="ctr"/>
        <c:lblOffset val="100"/>
        <c:noMultiLvlLbl val="0"/>
      </c:catAx>
      <c:valAx>
        <c:axId val="78811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369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-2</c:v>
                </c:pt>
                <c:pt idx="1">
                  <c:v>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354880"/>
        <c:axId val="79401728"/>
      </c:lineChart>
      <c:catAx>
        <c:axId val="79354880"/>
        <c:scaling>
          <c:orientation val="minMax"/>
        </c:scaling>
        <c:delete val="0"/>
        <c:axPos val="b"/>
        <c:majorTickMark val="out"/>
        <c:minorTickMark val="none"/>
        <c:tickLblPos val="nextTo"/>
        <c:crossAx val="79401728"/>
        <c:crosses val="autoZero"/>
        <c:auto val="1"/>
        <c:lblAlgn val="ctr"/>
        <c:lblOffset val="100"/>
        <c:noMultiLvlLbl val="0"/>
      </c:catAx>
      <c:valAx>
        <c:axId val="79401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548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66</c:v>
                </c:pt>
                <c:pt idx="1">
                  <c:v>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04864"/>
        <c:axId val="89606400"/>
      </c:lineChart>
      <c:catAx>
        <c:axId val="89604864"/>
        <c:scaling>
          <c:orientation val="minMax"/>
        </c:scaling>
        <c:delete val="0"/>
        <c:axPos val="b"/>
        <c:majorTickMark val="out"/>
        <c:minorTickMark val="none"/>
        <c:tickLblPos val="nextTo"/>
        <c:crossAx val="89606400"/>
        <c:crosses val="autoZero"/>
        <c:auto val="1"/>
        <c:lblAlgn val="ctr"/>
        <c:lblOffset val="100"/>
        <c:noMultiLvlLbl val="0"/>
      </c:catAx>
      <c:valAx>
        <c:axId val="8960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048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-5</c:v>
                </c:pt>
                <c:pt idx="1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22016"/>
        <c:axId val="89623552"/>
      </c:lineChart>
      <c:catAx>
        <c:axId val="89622016"/>
        <c:scaling>
          <c:orientation val="minMax"/>
        </c:scaling>
        <c:delete val="0"/>
        <c:axPos val="b"/>
        <c:majorTickMark val="out"/>
        <c:minorTickMark val="none"/>
        <c:tickLblPos val="nextTo"/>
        <c:crossAx val="89623552"/>
        <c:crosses val="autoZero"/>
        <c:auto val="1"/>
        <c:lblAlgn val="ctr"/>
        <c:lblOffset val="100"/>
        <c:noMultiLvlLbl val="0"/>
      </c:catAx>
      <c:valAx>
        <c:axId val="8962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220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60</c:v>
                </c:pt>
                <c:pt idx="1">
                  <c:v>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525248"/>
        <c:axId val="89559808"/>
      </c:lineChart>
      <c:catAx>
        <c:axId val="89525248"/>
        <c:scaling>
          <c:orientation val="minMax"/>
        </c:scaling>
        <c:delete val="0"/>
        <c:axPos val="b"/>
        <c:majorTickMark val="out"/>
        <c:minorTickMark val="none"/>
        <c:tickLblPos val="nextTo"/>
        <c:crossAx val="89559808"/>
        <c:crosses val="autoZero"/>
        <c:auto val="1"/>
        <c:lblAlgn val="ctr"/>
        <c:lblOffset val="100"/>
        <c:noMultiLvlLbl val="0"/>
      </c:catAx>
      <c:valAx>
        <c:axId val="89559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5252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0</c:v>
                </c:pt>
                <c:pt idx="1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582976"/>
        <c:axId val="89662592"/>
      </c:lineChart>
      <c:catAx>
        <c:axId val="89582976"/>
        <c:scaling>
          <c:orientation val="minMax"/>
        </c:scaling>
        <c:delete val="0"/>
        <c:axPos val="b"/>
        <c:majorTickMark val="out"/>
        <c:minorTickMark val="none"/>
        <c:tickLblPos val="nextTo"/>
        <c:crossAx val="89662592"/>
        <c:crosses val="autoZero"/>
        <c:auto val="1"/>
        <c:lblAlgn val="ctr"/>
        <c:lblOffset val="100"/>
        <c:noMultiLvlLbl val="0"/>
      </c:catAx>
      <c:valAx>
        <c:axId val="89662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5829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83</c:v>
                </c:pt>
                <c:pt idx="1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78976"/>
        <c:axId val="89680512"/>
      </c:lineChart>
      <c:catAx>
        <c:axId val="89678976"/>
        <c:scaling>
          <c:orientation val="minMax"/>
        </c:scaling>
        <c:delete val="0"/>
        <c:axPos val="b"/>
        <c:majorTickMark val="out"/>
        <c:minorTickMark val="none"/>
        <c:tickLblPos val="nextTo"/>
        <c:crossAx val="89680512"/>
        <c:crosses val="autoZero"/>
        <c:auto val="1"/>
        <c:lblAlgn val="ctr"/>
        <c:lblOffset val="100"/>
        <c:noMultiLvlLbl val="0"/>
      </c:catAx>
      <c:valAx>
        <c:axId val="89680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789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-2</c:v>
                </c:pt>
                <c:pt idx="1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00544"/>
        <c:axId val="80702080"/>
      </c:lineChart>
      <c:catAx>
        <c:axId val="80700544"/>
        <c:scaling>
          <c:orientation val="minMax"/>
        </c:scaling>
        <c:delete val="0"/>
        <c:axPos val="b"/>
        <c:majorTickMark val="out"/>
        <c:minorTickMark val="none"/>
        <c:tickLblPos val="nextTo"/>
        <c:crossAx val="80702080"/>
        <c:crosses val="autoZero"/>
        <c:auto val="1"/>
        <c:lblAlgn val="ctr"/>
        <c:lblOffset val="100"/>
        <c:noMultiLvlLbl val="0"/>
      </c:catAx>
      <c:valAx>
        <c:axId val="80702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7005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40.6</c:v>
                </c:pt>
                <c:pt idx="1">
                  <c:v>45.7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38944"/>
        <c:axId val="40898944"/>
      </c:lineChart>
      <c:catAx>
        <c:axId val="8073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40898944"/>
        <c:crosses val="autoZero"/>
        <c:auto val="1"/>
        <c:lblAlgn val="ctr"/>
        <c:lblOffset val="100"/>
        <c:noMultiLvlLbl val="0"/>
      </c:catAx>
      <c:valAx>
        <c:axId val="40898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7389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</c:v>
                </c:pt>
                <c:pt idx="1">
                  <c:v>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913920"/>
        <c:axId val="80741120"/>
      </c:lineChart>
      <c:catAx>
        <c:axId val="40913920"/>
        <c:scaling>
          <c:orientation val="minMax"/>
        </c:scaling>
        <c:delete val="0"/>
        <c:axPos val="b"/>
        <c:majorTickMark val="out"/>
        <c:minorTickMark val="none"/>
        <c:tickLblPos val="nextTo"/>
        <c:crossAx val="80741120"/>
        <c:crosses val="autoZero"/>
        <c:auto val="1"/>
        <c:lblAlgn val="ctr"/>
        <c:lblOffset val="100"/>
        <c:noMultiLvlLbl val="0"/>
      </c:catAx>
      <c:valAx>
        <c:axId val="80741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13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35.200000000000003</c:v>
                </c:pt>
                <c:pt idx="1">
                  <c:v>40.1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65696"/>
        <c:axId val="80767232"/>
      </c:lineChart>
      <c:catAx>
        <c:axId val="8076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80767232"/>
        <c:crosses val="autoZero"/>
        <c:auto val="1"/>
        <c:lblAlgn val="ctr"/>
        <c:lblOffset val="100"/>
        <c:noMultiLvlLbl val="0"/>
      </c:catAx>
      <c:valAx>
        <c:axId val="8076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7656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</c:v>
                </c:pt>
                <c:pt idx="1">
                  <c:v>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45920"/>
        <c:axId val="90147456"/>
      </c:lineChart>
      <c:catAx>
        <c:axId val="90145920"/>
        <c:scaling>
          <c:orientation val="minMax"/>
        </c:scaling>
        <c:delete val="0"/>
        <c:axPos val="b"/>
        <c:majorTickMark val="out"/>
        <c:minorTickMark val="none"/>
        <c:tickLblPos val="nextTo"/>
        <c:crossAx val="90147456"/>
        <c:crosses val="autoZero"/>
        <c:auto val="1"/>
        <c:lblAlgn val="ctr"/>
        <c:lblOffset val="100"/>
        <c:noMultiLvlLbl val="0"/>
      </c:catAx>
      <c:valAx>
        <c:axId val="90147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45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35.200000000000003</c:v>
                </c:pt>
                <c:pt idx="1">
                  <c:v>40.1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49152"/>
        <c:axId val="90055040"/>
      </c:lineChart>
      <c:catAx>
        <c:axId val="90049152"/>
        <c:scaling>
          <c:orientation val="minMax"/>
        </c:scaling>
        <c:delete val="0"/>
        <c:axPos val="b"/>
        <c:majorTickMark val="out"/>
        <c:minorTickMark val="none"/>
        <c:tickLblPos val="nextTo"/>
        <c:crossAx val="90055040"/>
        <c:crosses val="autoZero"/>
        <c:auto val="1"/>
        <c:lblAlgn val="ctr"/>
        <c:lblOffset val="100"/>
        <c:noMultiLvlLbl val="0"/>
      </c:catAx>
      <c:valAx>
        <c:axId val="9005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0491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2.8</c:v>
                </c:pt>
                <c:pt idx="1">
                  <c:v>15.2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78208"/>
        <c:axId val="90448640"/>
      </c:lineChart>
      <c:catAx>
        <c:axId val="90078208"/>
        <c:scaling>
          <c:orientation val="minMax"/>
        </c:scaling>
        <c:delete val="0"/>
        <c:axPos val="b"/>
        <c:majorTickMark val="out"/>
        <c:minorTickMark val="none"/>
        <c:tickLblPos val="nextTo"/>
        <c:crossAx val="90448640"/>
        <c:crosses val="autoZero"/>
        <c:auto val="1"/>
        <c:lblAlgn val="ctr"/>
        <c:lblOffset val="100"/>
        <c:noMultiLvlLbl val="0"/>
      </c:catAx>
      <c:valAx>
        <c:axId val="9044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0782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62.5</c:v>
                </c:pt>
                <c:pt idx="1">
                  <c:v>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481408"/>
        <c:axId val="90482944"/>
      </c:lineChart>
      <c:catAx>
        <c:axId val="90481408"/>
        <c:scaling>
          <c:orientation val="minMax"/>
        </c:scaling>
        <c:delete val="0"/>
        <c:axPos val="b"/>
        <c:majorTickMark val="out"/>
        <c:minorTickMark val="none"/>
        <c:tickLblPos val="nextTo"/>
        <c:crossAx val="90482944"/>
        <c:crosses val="autoZero"/>
        <c:auto val="1"/>
        <c:lblAlgn val="ctr"/>
        <c:lblOffset val="100"/>
        <c:noMultiLvlLbl val="0"/>
      </c:catAx>
      <c:valAx>
        <c:axId val="90482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481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-4.5</c:v>
                </c:pt>
                <c:pt idx="1">
                  <c:v>23.5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628672"/>
        <c:axId val="91630208"/>
      </c:lineChart>
      <c:catAx>
        <c:axId val="91628672"/>
        <c:scaling>
          <c:orientation val="minMax"/>
        </c:scaling>
        <c:delete val="0"/>
        <c:axPos val="b"/>
        <c:majorTickMark val="out"/>
        <c:minorTickMark val="none"/>
        <c:tickLblPos val="nextTo"/>
        <c:crossAx val="91630208"/>
        <c:crosses val="autoZero"/>
        <c:auto val="1"/>
        <c:lblAlgn val="ctr"/>
        <c:lblOffset val="100"/>
        <c:noMultiLvlLbl val="0"/>
      </c:catAx>
      <c:valAx>
        <c:axId val="91630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6286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50</c:v>
                </c:pt>
                <c:pt idx="1">
                  <c:v>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127488"/>
        <c:axId val="82129280"/>
      </c:lineChart>
      <c:catAx>
        <c:axId val="82127488"/>
        <c:scaling>
          <c:orientation val="minMax"/>
        </c:scaling>
        <c:delete val="0"/>
        <c:axPos val="b"/>
        <c:majorTickMark val="out"/>
        <c:minorTickMark val="none"/>
        <c:tickLblPos val="nextTo"/>
        <c:crossAx val="82129280"/>
        <c:crosses val="autoZero"/>
        <c:auto val="1"/>
        <c:lblAlgn val="ctr"/>
        <c:lblOffset val="100"/>
        <c:noMultiLvlLbl val="0"/>
      </c:catAx>
      <c:valAx>
        <c:axId val="82129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127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10</c:v>
                </c:pt>
                <c:pt idx="1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160640"/>
        <c:axId val="82174720"/>
      </c:lineChart>
      <c:catAx>
        <c:axId val="82160640"/>
        <c:scaling>
          <c:orientation val="minMax"/>
        </c:scaling>
        <c:delete val="0"/>
        <c:axPos val="b"/>
        <c:majorTickMark val="out"/>
        <c:minorTickMark val="none"/>
        <c:tickLblPos val="nextTo"/>
        <c:crossAx val="82174720"/>
        <c:crosses val="autoZero"/>
        <c:auto val="1"/>
        <c:lblAlgn val="ctr"/>
        <c:lblOffset val="100"/>
        <c:noMultiLvlLbl val="0"/>
      </c:catAx>
      <c:valAx>
        <c:axId val="82174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1606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54</c:v>
                </c:pt>
                <c:pt idx="1">
                  <c:v>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041408"/>
        <c:axId val="93042944"/>
      </c:lineChart>
      <c:catAx>
        <c:axId val="93041408"/>
        <c:scaling>
          <c:orientation val="minMax"/>
        </c:scaling>
        <c:delete val="0"/>
        <c:axPos val="b"/>
        <c:majorTickMark val="out"/>
        <c:minorTickMark val="none"/>
        <c:tickLblPos val="nextTo"/>
        <c:crossAx val="93042944"/>
        <c:crosses val="autoZero"/>
        <c:auto val="1"/>
        <c:lblAlgn val="ctr"/>
        <c:lblOffset val="100"/>
        <c:noMultiLvlLbl val="0"/>
      </c:catAx>
      <c:valAx>
        <c:axId val="93042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041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-8</c:v>
                </c:pt>
                <c:pt idx="1">
                  <c:v>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078656"/>
        <c:axId val="93080192"/>
      </c:lineChart>
      <c:catAx>
        <c:axId val="93078656"/>
        <c:scaling>
          <c:orientation val="minMax"/>
        </c:scaling>
        <c:delete val="0"/>
        <c:axPos val="b"/>
        <c:majorTickMark val="out"/>
        <c:minorTickMark val="none"/>
        <c:tickLblPos val="nextTo"/>
        <c:crossAx val="93080192"/>
        <c:crosses val="autoZero"/>
        <c:auto val="1"/>
        <c:lblAlgn val="ctr"/>
        <c:lblOffset val="100"/>
        <c:noMultiLvlLbl val="0"/>
      </c:catAx>
      <c:valAx>
        <c:axId val="9308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078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63</c:v>
                </c:pt>
                <c:pt idx="1">
                  <c:v>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61120"/>
        <c:axId val="93462912"/>
      </c:lineChart>
      <c:catAx>
        <c:axId val="93461120"/>
        <c:scaling>
          <c:orientation val="minMax"/>
        </c:scaling>
        <c:delete val="0"/>
        <c:axPos val="b"/>
        <c:majorTickMark val="out"/>
        <c:minorTickMark val="none"/>
        <c:tickLblPos val="nextTo"/>
        <c:crossAx val="93462912"/>
        <c:crosses val="autoZero"/>
        <c:auto val="1"/>
        <c:lblAlgn val="ctr"/>
        <c:lblOffset val="100"/>
        <c:noMultiLvlLbl val="0"/>
      </c:catAx>
      <c:valAx>
        <c:axId val="93462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4611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-3.5</c:v>
                </c:pt>
                <c:pt idx="1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86080"/>
        <c:axId val="93487872"/>
      </c:lineChart>
      <c:catAx>
        <c:axId val="93486080"/>
        <c:scaling>
          <c:orientation val="minMax"/>
        </c:scaling>
        <c:delete val="0"/>
        <c:axPos val="b"/>
        <c:majorTickMark val="out"/>
        <c:minorTickMark val="none"/>
        <c:tickLblPos val="nextTo"/>
        <c:crossAx val="93487872"/>
        <c:crosses val="autoZero"/>
        <c:auto val="1"/>
        <c:lblAlgn val="ctr"/>
        <c:lblOffset val="100"/>
        <c:noMultiLvlLbl val="0"/>
      </c:catAx>
      <c:valAx>
        <c:axId val="93487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486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58</c:v>
                </c:pt>
                <c:pt idx="1">
                  <c:v>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131520"/>
        <c:axId val="93133056"/>
      </c:lineChart>
      <c:catAx>
        <c:axId val="93131520"/>
        <c:scaling>
          <c:orientation val="minMax"/>
        </c:scaling>
        <c:delete val="0"/>
        <c:axPos val="b"/>
        <c:majorTickMark val="out"/>
        <c:minorTickMark val="none"/>
        <c:tickLblPos val="nextTo"/>
        <c:crossAx val="93133056"/>
        <c:crosses val="autoZero"/>
        <c:auto val="1"/>
        <c:lblAlgn val="ctr"/>
        <c:lblOffset val="100"/>
        <c:noMultiLvlLbl val="0"/>
      </c:catAx>
      <c:valAx>
        <c:axId val="93133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1315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1.5</c:v>
                </c:pt>
                <c:pt idx="1">
                  <c:v>29.8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590656"/>
        <c:axId val="93592192"/>
      </c:lineChart>
      <c:catAx>
        <c:axId val="93590656"/>
        <c:scaling>
          <c:orientation val="minMax"/>
        </c:scaling>
        <c:delete val="0"/>
        <c:axPos val="b"/>
        <c:majorTickMark val="out"/>
        <c:minorTickMark val="none"/>
        <c:tickLblPos val="nextTo"/>
        <c:crossAx val="93592192"/>
        <c:crosses val="autoZero"/>
        <c:auto val="1"/>
        <c:lblAlgn val="ctr"/>
        <c:lblOffset val="100"/>
        <c:noMultiLvlLbl val="0"/>
      </c:catAx>
      <c:valAx>
        <c:axId val="9359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590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43</c:v>
                </c:pt>
                <c:pt idx="1">
                  <c:v>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616768"/>
        <c:axId val="93618560"/>
      </c:lineChart>
      <c:catAx>
        <c:axId val="93616768"/>
        <c:scaling>
          <c:orientation val="minMax"/>
        </c:scaling>
        <c:delete val="0"/>
        <c:axPos val="b"/>
        <c:majorTickMark val="out"/>
        <c:minorTickMark val="none"/>
        <c:tickLblPos val="nextTo"/>
        <c:crossAx val="93618560"/>
        <c:crosses val="autoZero"/>
        <c:auto val="1"/>
        <c:lblAlgn val="ctr"/>
        <c:lblOffset val="100"/>
        <c:noMultiLvlLbl val="0"/>
      </c:catAx>
      <c:valAx>
        <c:axId val="93618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6167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</c:v>
                </c:pt>
                <c:pt idx="1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649920"/>
        <c:axId val="93922048"/>
      </c:lineChart>
      <c:catAx>
        <c:axId val="93649920"/>
        <c:scaling>
          <c:orientation val="minMax"/>
        </c:scaling>
        <c:delete val="0"/>
        <c:axPos val="b"/>
        <c:majorTickMark val="out"/>
        <c:minorTickMark val="none"/>
        <c:tickLblPos val="nextTo"/>
        <c:crossAx val="93922048"/>
        <c:crosses val="autoZero"/>
        <c:auto val="1"/>
        <c:lblAlgn val="ctr"/>
        <c:lblOffset val="100"/>
        <c:noMultiLvlLbl val="0"/>
      </c:catAx>
      <c:valAx>
        <c:axId val="93922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649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39.5</c:v>
                </c:pt>
                <c:pt idx="1">
                  <c:v>59.9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975296"/>
        <c:axId val="93976832"/>
      </c:lineChart>
      <c:catAx>
        <c:axId val="93975296"/>
        <c:scaling>
          <c:orientation val="minMax"/>
        </c:scaling>
        <c:delete val="0"/>
        <c:axPos val="b"/>
        <c:majorTickMark val="out"/>
        <c:minorTickMark val="none"/>
        <c:tickLblPos val="nextTo"/>
        <c:crossAx val="93976832"/>
        <c:crosses val="autoZero"/>
        <c:auto val="1"/>
        <c:lblAlgn val="ctr"/>
        <c:lblOffset val="100"/>
        <c:noMultiLvlLbl val="0"/>
      </c:catAx>
      <c:valAx>
        <c:axId val="93976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975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-2</c:v>
                </c:pt>
                <c:pt idx="1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578368"/>
        <c:axId val="93579904"/>
      </c:lineChart>
      <c:catAx>
        <c:axId val="93578368"/>
        <c:scaling>
          <c:orientation val="minMax"/>
        </c:scaling>
        <c:delete val="0"/>
        <c:axPos val="b"/>
        <c:majorTickMark val="out"/>
        <c:minorTickMark val="none"/>
        <c:tickLblPos val="nextTo"/>
        <c:crossAx val="93579904"/>
        <c:crosses val="autoZero"/>
        <c:auto val="1"/>
        <c:lblAlgn val="ctr"/>
        <c:lblOffset val="100"/>
        <c:noMultiLvlLbl val="0"/>
      </c:catAx>
      <c:valAx>
        <c:axId val="93579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5783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67</c:v>
                </c:pt>
                <c:pt idx="1">
                  <c:v>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050944"/>
        <c:axId val="94093696"/>
      </c:lineChart>
      <c:catAx>
        <c:axId val="94050944"/>
        <c:scaling>
          <c:orientation val="minMax"/>
        </c:scaling>
        <c:delete val="0"/>
        <c:axPos val="b"/>
        <c:majorTickMark val="out"/>
        <c:minorTickMark val="none"/>
        <c:tickLblPos val="nextTo"/>
        <c:crossAx val="94093696"/>
        <c:crosses val="autoZero"/>
        <c:auto val="1"/>
        <c:lblAlgn val="ctr"/>
        <c:lblOffset val="100"/>
        <c:noMultiLvlLbl val="0"/>
      </c:catAx>
      <c:valAx>
        <c:axId val="94093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0509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-5.5</c:v>
                </c:pt>
                <c:pt idx="1">
                  <c:v>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907392"/>
        <c:axId val="94921472"/>
      </c:lineChart>
      <c:catAx>
        <c:axId val="9490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94921472"/>
        <c:crosses val="autoZero"/>
        <c:auto val="1"/>
        <c:lblAlgn val="ctr"/>
        <c:lblOffset val="100"/>
        <c:noMultiLvlLbl val="0"/>
      </c:catAx>
      <c:valAx>
        <c:axId val="94921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9073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75</c:v>
                </c:pt>
                <c:pt idx="1">
                  <c:v>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946048"/>
        <c:axId val="94947584"/>
      </c:lineChart>
      <c:catAx>
        <c:axId val="94946048"/>
        <c:scaling>
          <c:orientation val="minMax"/>
        </c:scaling>
        <c:delete val="0"/>
        <c:axPos val="b"/>
        <c:majorTickMark val="out"/>
        <c:minorTickMark val="none"/>
        <c:tickLblPos val="nextTo"/>
        <c:crossAx val="94947584"/>
        <c:crosses val="autoZero"/>
        <c:auto val="1"/>
        <c:lblAlgn val="ctr"/>
        <c:lblOffset val="100"/>
        <c:noMultiLvlLbl val="0"/>
      </c:catAx>
      <c:valAx>
        <c:axId val="94947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946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-0.5</c:v>
                </c:pt>
                <c:pt idx="1">
                  <c:v>35.700000000000003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024256"/>
        <c:axId val="95025792"/>
      </c:lineChart>
      <c:catAx>
        <c:axId val="95024256"/>
        <c:scaling>
          <c:orientation val="minMax"/>
        </c:scaling>
        <c:delete val="0"/>
        <c:axPos val="b"/>
        <c:majorTickMark val="out"/>
        <c:minorTickMark val="none"/>
        <c:tickLblPos val="nextTo"/>
        <c:crossAx val="95025792"/>
        <c:crosses val="autoZero"/>
        <c:auto val="1"/>
        <c:lblAlgn val="ctr"/>
        <c:lblOffset val="100"/>
        <c:noMultiLvlLbl val="0"/>
      </c:catAx>
      <c:valAx>
        <c:axId val="95025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0242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51</c:v>
                </c:pt>
                <c:pt idx="1">
                  <c:v>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783552"/>
        <c:axId val="95785344"/>
      </c:lineChart>
      <c:catAx>
        <c:axId val="95783552"/>
        <c:scaling>
          <c:orientation val="minMax"/>
        </c:scaling>
        <c:delete val="0"/>
        <c:axPos val="b"/>
        <c:majorTickMark val="out"/>
        <c:minorTickMark val="none"/>
        <c:tickLblPos val="nextTo"/>
        <c:crossAx val="95785344"/>
        <c:crosses val="autoZero"/>
        <c:auto val="1"/>
        <c:lblAlgn val="ctr"/>
        <c:lblOffset val="100"/>
        <c:noMultiLvlLbl val="0"/>
      </c:catAx>
      <c:valAx>
        <c:axId val="95785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783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4312088347447136"/>
          <c:y val="0.10845119595899569"/>
          <c:w val="0.54793220422918831"/>
          <c:h val="0.79583345713861242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Teploty °C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-1</c:v>
                </c:pt>
                <c:pt idx="1">
                  <c:v>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812608"/>
        <c:axId val="97465088"/>
      </c:lineChart>
      <c:catAx>
        <c:axId val="95812608"/>
        <c:scaling>
          <c:orientation val="minMax"/>
        </c:scaling>
        <c:delete val="0"/>
        <c:axPos val="b"/>
        <c:majorTickMark val="out"/>
        <c:minorTickMark val="none"/>
        <c:tickLblPos val="nextTo"/>
        <c:crossAx val="97465088"/>
        <c:crosses val="autoZero"/>
        <c:auto val="1"/>
        <c:lblAlgn val="ctr"/>
        <c:lblOffset val="100"/>
        <c:noMultiLvlLbl val="0"/>
      </c:catAx>
      <c:valAx>
        <c:axId val="97465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8126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Srážky mm</c:v>
                </c:pt>
              </c:strCache>
            </c:strRef>
          </c:tx>
          <c:marker>
            <c:symbol val="none"/>
          </c:marker>
          <c:cat>
            <c:strRef>
              <c:f>List1!$A$2:$A$3</c:f>
              <c:strCache>
                <c:ptCount val="2"/>
                <c:pt idx="0">
                  <c:v>Leden</c:v>
                </c:pt>
                <c:pt idx="1">
                  <c:v>Červen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66</c:v>
                </c:pt>
                <c:pt idx="1">
                  <c:v>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22432"/>
        <c:axId val="97523968"/>
      </c:lineChart>
      <c:catAx>
        <c:axId val="97522432"/>
        <c:scaling>
          <c:orientation val="minMax"/>
        </c:scaling>
        <c:delete val="0"/>
        <c:axPos val="b"/>
        <c:majorTickMark val="out"/>
        <c:minorTickMark val="none"/>
        <c:tickLblPos val="nextTo"/>
        <c:crossAx val="97523968"/>
        <c:crosses val="autoZero"/>
        <c:auto val="1"/>
        <c:lblAlgn val="ctr"/>
        <c:lblOffset val="100"/>
        <c:noMultiLvlLbl val="0"/>
      </c:catAx>
      <c:valAx>
        <c:axId val="97523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5224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9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1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1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5" name="Přímá spojnice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1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C5F073-6A06-49BC-80AF-DFA67CFFE549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9C7E9E-CFED-4729-804B-09A14D876DE9}" type="slidenum">
              <a:rPr lang="cs-CZ" smtClean="0"/>
              <a:t>‹#›</a:t>
            </a:fld>
            <a:endParaRPr lang="cs-CZ"/>
          </a:p>
        </p:txBody>
      </p:sp>
      <p:sp>
        <p:nvSpPr>
          <p:cNvPr id="28" name="Přímá spojnice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nice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1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Cestování po EU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Česká cestovní kancelář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115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30 </a:t>
            </a:r>
            <a:r>
              <a:rPr lang="cs-CZ" dirty="0"/>
              <a:t>529 </a:t>
            </a:r>
            <a:r>
              <a:rPr lang="cs-CZ" dirty="0" smtClean="0"/>
              <a:t>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10 </a:t>
            </a:r>
            <a:r>
              <a:rPr lang="cs-CZ" dirty="0"/>
              <a:t>583 382</a:t>
            </a:r>
            <a:endParaRPr lang="cs-CZ" dirty="0" smtClean="0"/>
          </a:p>
          <a:p>
            <a:r>
              <a:rPr lang="cs-CZ" dirty="0"/>
              <a:t>O</a:t>
            </a:r>
            <a:r>
              <a:rPr lang="cs-CZ" dirty="0" smtClean="0"/>
              <a:t>ficiální jazyk:	nizozemština,francouzština,němčina</a:t>
            </a:r>
          </a:p>
          <a:p>
            <a:r>
              <a:rPr lang="cs-CZ" dirty="0" smtClean="0"/>
              <a:t>Ústavní zřízení:	federativní konstituční monarchie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404665"/>
            <a:ext cx="1047751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39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Bruselu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9123005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58898697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07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110 993,6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7 262 675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bulharština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lev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476672"/>
            <a:ext cx="1047751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42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Sofii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95122241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013372312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743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78 867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10 505 445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čeština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koruna česká</a:t>
            </a:r>
            <a:endParaRPr lang="cs-CZ" dirty="0"/>
          </a:p>
        </p:txBody>
      </p:sp>
      <p:pic>
        <p:nvPicPr>
          <p:cNvPr id="3074" name="Picture 2" descr="Vlajka Če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281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4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Praze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230872234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8158630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7819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43 094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5 564 219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dánština</a:t>
            </a:r>
          </a:p>
          <a:p>
            <a:r>
              <a:rPr lang="cs-CZ" dirty="0" smtClean="0"/>
              <a:t>Ústavní zřízení:	konstituční monarchie</a:t>
            </a:r>
          </a:p>
          <a:p>
            <a:r>
              <a:rPr lang="cs-CZ" dirty="0" smtClean="0"/>
              <a:t>Měna:	dánská koruna</a:t>
            </a:r>
            <a:endParaRPr lang="cs-CZ" dirty="0"/>
          </a:p>
        </p:txBody>
      </p:sp>
      <p:pic>
        <p:nvPicPr>
          <p:cNvPr id="4098" name="Picture 2" descr="Vlajka Dá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260649"/>
            <a:ext cx="1047751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4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Kodani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541274037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69764474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0298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45 226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1 339 681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estonština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5122" name="Picture 2" descr="Vlajka Esto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32657"/>
            <a:ext cx="1047751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89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Tallinnu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7308457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02622702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350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338 145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5 350 000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finština, švédština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6146" name="Picture 2" descr="Vlajka F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335749"/>
            <a:ext cx="1047751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0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Helsinkách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616477704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17502212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32690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547 030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62 880 529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francouzština</a:t>
            </a:r>
          </a:p>
          <a:p>
            <a:r>
              <a:rPr lang="cs-CZ" dirty="0" smtClean="0"/>
              <a:t>Ústavní zřízení:	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7170" name="Picture 2" descr="Vlajka Franc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72004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Paříži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182939187"/>
              </p:ext>
            </p:extLst>
          </p:nvPr>
        </p:nvGraphicFramePr>
        <p:xfrm>
          <a:off x="395536" y="2060848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62168243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7977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70 273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6 234 925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irština, angličtina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8194" name="Picture 2" descr="Vlajka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548681"/>
            <a:ext cx="1047751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51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Celoroční průběh počasí v Dublinu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862496813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89936524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3010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301 338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60 115 625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italština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9218" name="Picture 2" descr="Vlajka Itál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3" y="387442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8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Římě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811796851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80034399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4980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9 251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689 565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řečtina, turečtina</a:t>
            </a:r>
          </a:p>
          <a:p>
            <a:r>
              <a:rPr lang="cs-CZ" dirty="0" smtClean="0"/>
              <a:t>Ústavní zřízení:	prezidentská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0242" name="Picture 2" descr="Vlajka Kyp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392644"/>
            <a:ext cx="1047751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8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Nikósii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28545629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13455615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156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65 200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3 195 702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litevština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litevský </a:t>
            </a:r>
            <a:r>
              <a:rPr lang="cs-CZ" dirty="0" err="1" smtClean="0"/>
              <a:t>litas</a:t>
            </a:r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04664"/>
            <a:ext cx="1143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3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ve Vilniusu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31497804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71004640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8649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64 589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2 248 000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lotyština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lotyšský lat</a:t>
            </a:r>
            <a:endParaRPr lang="cs-CZ" dirty="0"/>
          </a:p>
        </p:txBody>
      </p:sp>
      <p:pic>
        <p:nvPicPr>
          <p:cNvPr id="12290" name="Picture 2" descr="Vlajka Lotyš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548681"/>
            <a:ext cx="1047751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13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Rize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44588445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41110499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1023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2 586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491 775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lucemburština, němčina, francouzština</a:t>
            </a:r>
          </a:p>
          <a:p>
            <a:r>
              <a:rPr lang="cs-CZ" dirty="0" smtClean="0"/>
              <a:t>Ústavní zřízení:	velkovévodství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3314" name="Picture 2" descr="Vlajka Lucembu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476673"/>
            <a:ext cx="1047751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Lucemburku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30367467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48852598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976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93 030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9 960 000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maďarština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forint</a:t>
            </a:r>
            <a:endParaRPr lang="cs-CZ" dirty="0"/>
          </a:p>
        </p:txBody>
      </p:sp>
      <p:pic>
        <p:nvPicPr>
          <p:cNvPr id="14338" name="Picture 2" descr="Vlajka Maďa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548681"/>
            <a:ext cx="1047751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49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Budapešti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54211535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91797602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8113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316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400 372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maltština, angličtina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5362" name="Picture 2" descr="Vlajka Mal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6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ve Vallettě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3240802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61578084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4573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357 022,9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81 831 000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němčina</a:t>
            </a:r>
          </a:p>
          <a:p>
            <a:r>
              <a:rPr lang="cs-CZ" dirty="0" smtClean="0"/>
              <a:t>Ústavní zřízení:	federativní parlamentní republika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6386" name="Picture 2" descr="Vlajka Něm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82589"/>
            <a:ext cx="1047751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14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Berlíně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95092859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16705743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4518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Nizozemsko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41 526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16 850 000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nizozemština</a:t>
            </a:r>
          </a:p>
          <a:p>
            <a:r>
              <a:rPr lang="cs-CZ" dirty="0" smtClean="0"/>
              <a:t>Ústavní zřízení:	konstituční monarchie</a:t>
            </a:r>
          </a:p>
          <a:p>
            <a:r>
              <a:rPr lang="cs-CZ" dirty="0" smtClean="0"/>
              <a:t>Měna:	euro</a:t>
            </a:r>
            <a:endParaRPr lang="cs-CZ" dirty="0"/>
          </a:p>
        </p:txBody>
      </p:sp>
      <p:pic>
        <p:nvPicPr>
          <p:cNvPr id="17410" name="Picture 2" descr="Vlajka Nizozem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53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Amsterdamu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89814610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12679973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2655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312 679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38 501 000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polština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err="1" smtClean="0"/>
              <a:t>złoty</a:t>
            </a:r>
            <a:endParaRPr lang="cs-CZ" dirty="0"/>
          </a:p>
        </p:txBody>
      </p:sp>
      <p:pic>
        <p:nvPicPr>
          <p:cNvPr id="18434" name="Picture 2" descr="Vlajka Po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476673"/>
            <a:ext cx="1047751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49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ve Varšavě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793059059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8366249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00329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Portugalsko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92 391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10 708 692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portugalština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19458" name="Picture 2" descr="Vlajka Portugals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0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Lisabonu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12102771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6397386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7194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83 871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8 404 252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němčina</a:t>
            </a:r>
          </a:p>
          <a:p>
            <a:r>
              <a:rPr lang="cs-CZ" dirty="0" smtClean="0"/>
              <a:t>Ústavní zřízení:	spolková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0482" name="Picture 2" descr="Vlajka Rakou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84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ve Vídni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556239176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37126514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8222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Rumunsko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238 391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19 599 506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rumunština</a:t>
            </a:r>
          </a:p>
          <a:p>
            <a:r>
              <a:rPr lang="cs-CZ" dirty="0" smtClean="0"/>
              <a:t>Ústavní zřízení:	</a:t>
            </a:r>
            <a:r>
              <a:rPr lang="cs-CZ" dirty="0" err="1" smtClean="0"/>
              <a:t>poloprezidentská</a:t>
            </a:r>
            <a:r>
              <a:rPr lang="cs-CZ" dirty="0" smtClean="0"/>
              <a:t>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rumunský </a:t>
            </a:r>
            <a:r>
              <a:rPr lang="cs-CZ" dirty="0" err="1" smtClean="0"/>
              <a:t>leu</a:t>
            </a:r>
            <a:endParaRPr lang="cs-CZ" dirty="0"/>
          </a:p>
        </p:txBody>
      </p:sp>
      <p:pic>
        <p:nvPicPr>
          <p:cNvPr id="21506" name="Picture 2" descr="Vlajka Rumu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0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Bukurešti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32087807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23623423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1461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131 940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11 283 293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řečtina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2530" name="Picture 2" descr="Vlajka Ře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Aténách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0472306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79067910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2846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49 035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5 440 078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slovenština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3554" name="Picture 2" descr="Vlajka Slove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1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Bratislavě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789571546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42997531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61200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Slovinsko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20 273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1 964 036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slovinština</a:t>
            </a:r>
          </a:p>
          <a:p>
            <a:r>
              <a:rPr lang="cs-CZ" dirty="0" smtClean="0"/>
              <a:t>Ústavní zřízení:	parlamentní republika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4578" name="Picture 2" descr="Vlajka Slovin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548681"/>
            <a:ext cx="1047751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8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Lublani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593493277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00311150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9385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Spojené 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243 610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62 041 000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angličtina</a:t>
            </a:r>
          </a:p>
          <a:p>
            <a:r>
              <a:rPr lang="cs-CZ" dirty="0" smtClean="0"/>
              <a:t>Ústavní zřízení:	parlamentní monarchie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libra šterlinků</a:t>
            </a:r>
            <a:endParaRPr lang="cs-CZ" dirty="0"/>
          </a:p>
        </p:txBody>
      </p:sp>
      <p:pic>
        <p:nvPicPr>
          <p:cNvPr id="25602" name="Picture 2" descr="Vlajka Spojeného království Velké Británie a Severního Ir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548681"/>
            <a:ext cx="1047751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15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Londýně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9785507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1971338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85131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504 782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46 063 511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španělština</a:t>
            </a:r>
          </a:p>
          <a:p>
            <a:r>
              <a:rPr lang="cs-CZ" dirty="0" smtClean="0"/>
              <a:t>Ústavní zřízení:	konstituční monarchie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euro</a:t>
            </a:r>
            <a:endParaRPr lang="cs-CZ" dirty="0"/>
          </a:p>
        </p:txBody>
      </p:sp>
      <p:pic>
        <p:nvPicPr>
          <p:cNvPr id="27650" name="Picture 2" descr="Vlajka Španěl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368300"/>
            <a:ext cx="1047751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05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 Madridu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61384894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98250279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40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Švědsko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Rozloha:	449 964 km²</a:t>
            </a:r>
          </a:p>
          <a:p>
            <a:r>
              <a:rPr lang="cs-CZ" dirty="0" smtClean="0"/>
              <a:t>Počet obyvatel:</a:t>
            </a:r>
            <a:r>
              <a:rPr lang="cs-CZ" dirty="0"/>
              <a:t>	</a:t>
            </a:r>
            <a:r>
              <a:rPr lang="cs-CZ" dirty="0" smtClean="0"/>
              <a:t>9 316 000</a:t>
            </a:r>
          </a:p>
          <a:p>
            <a:r>
              <a:rPr lang="cs-CZ" dirty="0"/>
              <a:t>O</a:t>
            </a:r>
            <a:r>
              <a:rPr lang="cs-CZ" dirty="0" smtClean="0"/>
              <a:t>ficiální jazyk:	švédština</a:t>
            </a:r>
          </a:p>
          <a:p>
            <a:r>
              <a:rPr lang="cs-CZ" dirty="0" smtClean="0"/>
              <a:t>Ústavní zřízení:	konstituční monarchie</a:t>
            </a:r>
          </a:p>
          <a:p>
            <a:r>
              <a:rPr lang="cs-CZ" dirty="0" smtClean="0"/>
              <a:t>Měna:</a:t>
            </a:r>
            <a:r>
              <a:rPr lang="cs-CZ" dirty="0"/>
              <a:t>	</a:t>
            </a:r>
            <a:r>
              <a:rPr lang="cs-CZ" dirty="0" smtClean="0"/>
              <a:t>švédská koruna</a:t>
            </a:r>
            <a:endParaRPr lang="cs-CZ" dirty="0"/>
          </a:p>
        </p:txBody>
      </p:sp>
      <p:pic>
        <p:nvPicPr>
          <p:cNvPr id="28674" name="Picture 2" descr="Vlajka Švéds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5" y="476673"/>
            <a:ext cx="1047751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Celoroční průběh počasí ve Stockholmu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Průměrné měsíční teploty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Průměrné měsíční srážky</a:t>
            </a:r>
            <a:endParaRPr lang="cs-CZ" dirty="0"/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80810268"/>
              </p:ext>
            </p:extLst>
          </p:nvPr>
        </p:nvGraphicFramePr>
        <p:xfrm>
          <a:off x="457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16890626"/>
              </p:ext>
            </p:extLst>
          </p:nvPr>
        </p:nvGraphicFramePr>
        <p:xfrm>
          <a:off x="4648200" y="2133600"/>
          <a:ext cx="403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3173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Původ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174</TotalTime>
  <Words>501</Words>
  <Application>Microsoft Office PowerPoint</Application>
  <PresentationFormat>Předvádění na obrazovce (4:3)</PresentationFormat>
  <Paragraphs>299</Paragraphs>
  <Slides>55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56" baseType="lpstr">
      <vt:lpstr>Původ</vt:lpstr>
      <vt:lpstr>Cestování po EU</vt:lpstr>
      <vt:lpstr>Belgie</vt:lpstr>
      <vt:lpstr>Celoroční průběh počasí v Bruselu</vt:lpstr>
      <vt:lpstr>Bulharsko</vt:lpstr>
      <vt:lpstr>Celoroční průběh počasí v Sofii</vt:lpstr>
      <vt:lpstr>Česko</vt:lpstr>
      <vt:lpstr>Celoroční průběh počasí v Praze</vt:lpstr>
      <vt:lpstr>Dánsko</vt:lpstr>
      <vt:lpstr>Celoroční průběh počasí v Kodani</vt:lpstr>
      <vt:lpstr>Estonsko</vt:lpstr>
      <vt:lpstr>Celoroční průběh počasí v Tallinnu</vt:lpstr>
      <vt:lpstr>Finsko</vt:lpstr>
      <vt:lpstr>Celoroční průběh počasí v Helsinkách</vt:lpstr>
      <vt:lpstr>Francie</vt:lpstr>
      <vt:lpstr>Celoroční průběh počasí v Paříži</vt:lpstr>
      <vt:lpstr>Irsko</vt:lpstr>
      <vt:lpstr>Celoroční průběh počasí v Dublinu</vt:lpstr>
      <vt:lpstr>Itálie</vt:lpstr>
      <vt:lpstr>Celoroční průběh počasí v Římě</vt:lpstr>
      <vt:lpstr>Kypr</vt:lpstr>
      <vt:lpstr>Celoroční průběh počasí v Nikósii</vt:lpstr>
      <vt:lpstr>Litva</vt:lpstr>
      <vt:lpstr>Celoroční průběh počasí ve Vilniusu</vt:lpstr>
      <vt:lpstr>Lotyšsko</vt:lpstr>
      <vt:lpstr>Celoroční průběh počasí v Rize</vt:lpstr>
      <vt:lpstr>Lucembursko</vt:lpstr>
      <vt:lpstr>Celoroční průběh počasí v Lucemburku</vt:lpstr>
      <vt:lpstr>Maďarsko</vt:lpstr>
      <vt:lpstr>Celoroční průběh počasí v Budapešti</vt:lpstr>
      <vt:lpstr>Malta</vt:lpstr>
      <vt:lpstr>Celoroční průběh počasí ve Vallettě</vt:lpstr>
      <vt:lpstr>Německo</vt:lpstr>
      <vt:lpstr>Celoroční průběh počasí v Berlíně</vt:lpstr>
      <vt:lpstr>Nizozemsko</vt:lpstr>
      <vt:lpstr>Celoroční průběh počasí v Amsterdamu</vt:lpstr>
      <vt:lpstr>Polsko</vt:lpstr>
      <vt:lpstr>Celoroční průběh počasí ve Varšavě</vt:lpstr>
      <vt:lpstr>Portugalsko</vt:lpstr>
      <vt:lpstr>Celoroční průběh počasí v Lisabonu</vt:lpstr>
      <vt:lpstr>Rakousko</vt:lpstr>
      <vt:lpstr>Celoroční průběh počasí ve Vídni</vt:lpstr>
      <vt:lpstr>Rumunsko</vt:lpstr>
      <vt:lpstr>Celoroční průběh počasí v Bukurešti</vt:lpstr>
      <vt:lpstr>Řecko</vt:lpstr>
      <vt:lpstr>Celoroční průběh počasí v Aténách</vt:lpstr>
      <vt:lpstr>Slovensko</vt:lpstr>
      <vt:lpstr>Celoroční průběh počasí v Bratislavě</vt:lpstr>
      <vt:lpstr>Slovinsko</vt:lpstr>
      <vt:lpstr>Celoroční průběh počasí v Lublani</vt:lpstr>
      <vt:lpstr>Spojené království</vt:lpstr>
      <vt:lpstr>Celoroční průběh počasí v Londýně</vt:lpstr>
      <vt:lpstr>Španělsko</vt:lpstr>
      <vt:lpstr>Celoroční průběh počasí v Madridu</vt:lpstr>
      <vt:lpstr>Švědsko</vt:lpstr>
      <vt:lpstr>Celoroční průběh počasí ve Stockholmu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Cestování po EU</dc:title>
  <dc:creator>Ucebna</dc:creator>
  <cp:lastModifiedBy>Ucebna</cp:lastModifiedBy>
  <cp:revision>34</cp:revision>
  <dcterms:created xsi:type="dcterms:W3CDTF">2012-06-23T07:57:58Z</dcterms:created>
  <dcterms:modified xsi:type="dcterms:W3CDTF">2012-06-23T10:53:18Z</dcterms:modified>
</cp:coreProperties>
</file>