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4660"/>
  </p:normalViewPr>
  <p:slideViewPr>
    <p:cSldViewPr>
      <p:cViewPr varScale="1">
        <p:scale>
          <a:sx n="104" d="100"/>
          <a:sy n="104" d="100"/>
        </p:scale>
        <p:origin x="-1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28\tabulky%20a%20grafy%20po&#269;as&#237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Brusel!$C$3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Brusel!$B$4:$B$15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Brusel!$C$4:$C$15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</c:ser>
        <c:ser>
          <c:idx val="1"/>
          <c:order val="1"/>
          <c:tx>
            <c:strRef>
              <c:f>Brusel!$D$3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Brusel!$B$4:$B$15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Brusel!$D$4:$D$15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81</c:v>
                </c:pt>
                <c:pt idx="7">
                  <c:v>94</c:v>
                </c:pt>
                <c:pt idx="8">
                  <c:v>66</c:v>
                </c:pt>
                <c:pt idx="9">
                  <c:v>8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70112"/>
        <c:axId val="11785728"/>
      </c:barChart>
      <c:catAx>
        <c:axId val="11770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1785728"/>
        <c:crosses val="autoZero"/>
        <c:auto val="1"/>
        <c:lblAlgn val="ctr"/>
        <c:lblOffset val="100"/>
        <c:noMultiLvlLbl val="0"/>
      </c:catAx>
      <c:valAx>
        <c:axId val="117857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7701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Sofie!$C$2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Sofie!$B$3:$B$14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Sofie!$C$3:$C$14</c:f>
              <c:numCache>
                <c:formatCode>General</c:formatCode>
                <c:ptCount val="12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17</c:v>
                </c:pt>
                <c:pt idx="4">
                  <c:v>21</c:v>
                </c:pt>
                <c:pt idx="5">
                  <c:v>25</c:v>
                </c:pt>
                <c:pt idx="6">
                  <c:v>28</c:v>
                </c:pt>
                <c:pt idx="7">
                  <c:v>28</c:v>
                </c:pt>
                <c:pt idx="8">
                  <c:v>23</c:v>
                </c:pt>
                <c:pt idx="9">
                  <c:v>18</c:v>
                </c:pt>
                <c:pt idx="10">
                  <c:v>10</c:v>
                </c:pt>
                <c:pt idx="11">
                  <c:v>4</c:v>
                </c:pt>
              </c:numCache>
            </c:numRef>
          </c:val>
        </c:ser>
        <c:ser>
          <c:idx val="1"/>
          <c:order val="1"/>
          <c:tx>
            <c:strRef>
              <c:f>Sofie!$D$2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Sofie!$B$3:$B$14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Sofie!$D$3:$D$14</c:f>
              <c:numCache>
                <c:formatCode>General</c:formatCode>
                <c:ptCount val="12"/>
                <c:pt idx="0">
                  <c:v>32</c:v>
                </c:pt>
                <c:pt idx="1">
                  <c:v>28</c:v>
                </c:pt>
                <c:pt idx="2">
                  <c:v>37</c:v>
                </c:pt>
                <c:pt idx="3">
                  <c:v>74</c:v>
                </c:pt>
                <c:pt idx="4">
                  <c:v>76</c:v>
                </c:pt>
                <c:pt idx="5">
                  <c:v>81</c:v>
                </c:pt>
                <c:pt idx="6">
                  <c:v>67</c:v>
                </c:pt>
                <c:pt idx="7">
                  <c:v>58</c:v>
                </c:pt>
                <c:pt idx="8">
                  <c:v>72</c:v>
                </c:pt>
                <c:pt idx="9">
                  <c:v>55</c:v>
                </c:pt>
                <c:pt idx="10">
                  <c:v>45</c:v>
                </c:pt>
                <c:pt idx="11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520000"/>
        <c:axId val="109521920"/>
      </c:barChart>
      <c:catAx>
        <c:axId val="109520000"/>
        <c:scaling>
          <c:orientation val="minMax"/>
        </c:scaling>
        <c:delete val="0"/>
        <c:axPos val="b"/>
        <c:majorTickMark val="none"/>
        <c:minorTickMark val="none"/>
        <c:tickLblPos val="nextTo"/>
        <c:crossAx val="109521920"/>
        <c:crosses val="autoZero"/>
        <c:auto val="1"/>
        <c:lblAlgn val="ctr"/>
        <c:lblOffset val="100"/>
        <c:noMultiLvlLbl val="0"/>
      </c:catAx>
      <c:valAx>
        <c:axId val="1095219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95200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Praha!$C$2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Praha!$B$3:$B$14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Praha!$C$3:$C$14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</c:ser>
        <c:ser>
          <c:idx val="1"/>
          <c:order val="1"/>
          <c:tx>
            <c:strRef>
              <c:f>Praha!$D$2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Praha!$B$3:$B$14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Praha!$D$3:$D$14</c:f>
              <c:numCache>
                <c:formatCode>General</c:formatCode>
                <c:ptCount val="12"/>
                <c:pt idx="0">
                  <c:v>20</c:v>
                </c:pt>
                <c:pt idx="1">
                  <c:v>18</c:v>
                </c:pt>
                <c:pt idx="2">
                  <c:v>25</c:v>
                </c:pt>
                <c:pt idx="3">
                  <c:v>36</c:v>
                </c:pt>
                <c:pt idx="4">
                  <c:v>58</c:v>
                </c:pt>
                <c:pt idx="5">
                  <c:v>69</c:v>
                </c:pt>
                <c:pt idx="6">
                  <c:v>66</c:v>
                </c:pt>
                <c:pt idx="7">
                  <c:v>64</c:v>
                </c:pt>
                <c:pt idx="8">
                  <c:v>41</c:v>
                </c:pt>
                <c:pt idx="9">
                  <c:v>31</c:v>
                </c:pt>
                <c:pt idx="10">
                  <c:v>28</c:v>
                </c:pt>
                <c:pt idx="11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538688"/>
        <c:axId val="109864448"/>
      </c:barChart>
      <c:catAx>
        <c:axId val="1095386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09864448"/>
        <c:crosses val="autoZero"/>
        <c:auto val="1"/>
        <c:lblAlgn val="ctr"/>
        <c:lblOffset val="100"/>
        <c:noMultiLvlLbl val="0"/>
      </c:catAx>
      <c:valAx>
        <c:axId val="1098644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95386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Kodaň!$C$2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Kodaň!$B$3:$B$14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Kodaň!$C$3:$C$14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11</c:v>
                </c:pt>
                <c:pt idx="4">
                  <c:v>16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17</c:v>
                </c:pt>
                <c:pt idx="9">
                  <c:v>12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</c:ser>
        <c:ser>
          <c:idx val="1"/>
          <c:order val="1"/>
          <c:tx>
            <c:strRef>
              <c:f>Kodaň!$D$2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Kodaň!$B$3:$B$14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Kodaň!$D$3:$D$14</c:f>
              <c:numCache>
                <c:formatCode>General</c:formatCode>
                <c:ptCount val="12"/>
                <c:pt idx="0">
                  <c:v>48</c:v>
                </c:pt>
                <c:pt idx="1">
                  <c:v>40</c:v>
                </c:pt>
                <c:pt idx="2">
                  <c:v>31</c:v>
                </c:pt>
                <c:pt idx="3">
                  <c:v>39</c:v>
                </c:pt>
                <c:pt idx="4">
                  <c:v>42</c:v>
                </c:pt>
                <c:pt idx="5">
                  <c:v>49</c:v>
                </c:pt>
                <c:pt idx="6">
                  <c:v>72</c:v>
                </c:pt>
                <c:pt idx="7">
                  <c:v>65</c:v>
                </c:pt>
                <c:pt idx="8">
                  <c:v>62</c:v>
                </c:pt>
                <c:pt idx="9">
                  <c:v>60</c:v>
                </c:pt>
                <c:pt idx="10">
                  <c:v>61</c:v>
                </c:pt>
                <c:pt idx="11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901696"/>
        <c:axId val="109903232"/>
      </c:barChart>
      <c:catAx>
        <c:axId val="109901696"/>
        <c:scaling>
          <c:orientation val="minMax"/>
        </c:scaling>
        <c:delete val="0"/>
        <c:axPos val="b"/>
        <c:majorTickMark val="none"/>
        <c:minorTickMark val="none"/>
        <c:tickLblPos val="nextTo"/>
        <c:crossAx val="109903232"/>
        <c:crosses val="autoZero"/>
        <c:auto val="1"/>
        <c:lblAlgn val="ctr"/>
        <c:lblOffset val="100"/>
        <c:noMultiLvlLbl val="0"/>
      </c:catAx>
      <c:valAx>
        <c:axId val="1099032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99016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Tallinn!$C$2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Tallinn!$B$3:$B$14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Tallinn!$C$3:$C$14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3</c:v>
                </c:pt>
                <c:pt idx="3">
                  <c:v>10</c:v>
                </c:pt>
                <c:pt idx="4">
                  <c:v>15</c:v>
                </c:pt>
                <c:pt idx="5">
                  <c:v>19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9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Tallinn!$D$2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Tallinn!$B$3:$B$14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Tallinn!$D$3:$D$14</c:f>
              <c:numCache>
                <c:formatCode>General</c:formatCode>
                <c:ptCount val="12"/>
                <c:pt idx="0">
                  <c:v>59</c:v>
                </c:pt>
                <c:pt idx="1">
                  <c:v>48</c:v>
                </c:pt>
                <c:pt idx="2">
                  <c:v>40</c:v>
                </c:pt>
                <c:pt idx="3">
                  <c:v>36</c:v>
                </c:pt>
                <c:pt idx="4">
                  <c:v>42</c:v>
                </c:pt>
                <c:pt idx="5">
                  <c:v>71</c:v>
                </c:pt>
                <c:pt idx="6">
                  <c:v>86</c:v>
                </c:pt>
                <c:pt idx="7">
                  <c:v>76</c:v>
                </c:pt>
                <c:pt idx="8">
                  <c:v>56</c:v>
                </c:pt>
                <c:pt idx="9">
                  <c:v>83</c:v>
                </c:pt>
                <c:pt idx="10">
                  <c:v>68</c:v>
                </c:pt>
                <c:pt idx="11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062208"/>
        <c:axId val="110293376"/>
      </c:barChart>
      <c:catAx>
        <c:axId val="1100622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10293376"/>
        <c:crosses val="autoZero"/>
        <c:auto val="1"/>
        <c:lblAlgn val="ctr"/>
        <c:lblOffset val="100"/>
        <c:noMultiLvlLbl val="0"/>
      </c:catAx>
      <c:valAx>
        <c:axId val="1102933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00622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</a:p>
          <a:p>
            <a:pPr>
              <a:defRPr/>
            </a:pPr>
            <a:endParaRPr lang="cs-CZ" sz="1800" dirty="0"/>
          </a:p>
        </c:rich>
      </c:tx>
      <c:layout>
        <c:manualLayout>
          <c:xMode val="edge"/>
          <c:yMode val="edge"/>
          <c:x val="0.13520757453376051"/>
          <c:y val="6.425893583154455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Helsinky!$C$2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Helsinky!$B$3:$B$14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Helsinky!$C$3:$C$14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5</c:v>
                </c:pt>
                <c:pt idx="4">
                  <c:v>11</c:v>
                </c:pt>
                <c:pt idx="5">
                  <c:v>16</c:v>
                </c:pt>
                <c:pt idx="6">
                  <c:v>20</c:v>
                </c:pt>
                <c:pt idx="7">
                  <c:v>19</c:v>
                </c:pt>
                <c:pt idx="8">
                  <c:v>14</c:v>
                </c:pt>
                <c:pt idx="9">
                  <c:v>9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</c:ser>
        <c:ser>
          <c:idx val="1"/>
          <c:order val="1"/>
          <c:tx>
            <c:strRef>
              <c:f>Helsinky!$D$2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Helsinky!$B$3:$B$14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Helsinky!$D$3:$D$14</c:f>
              <c:numCache>
                <c:formatCode>General</c:formatCode>
                <c:ptCount val="12"/>
                <c:pt idx="0">
                  <c:v>42</c:v>
                </c:pt>
                <c:pt idx="1">
                  <c:v>35</c:v>
                </c:pt>
                <c:pt idx="2">
                  <c:v>33</c:v>
                </c:pt>
                <c:pt idx="3">
                  <c:v>33</c:v>
                </c:pt>
                <c:pt idx="4">
                  <c:v>30</c:v>
                </c:pt>
                <c:pt idx="5">
                  <c:v>51</c:v>
                </c:pt>
                <c:pt idx="6">
                  <c:v>57</c:v>
                </c:pt>
                <c:pt idx="7">
                  <c:v>66</c:v>
                </c:pt>
                <c:pt idx="8">
                  <c:v>46</c:v>
                </c:pt>
                <c:pt idx="9">
                  <c:v>73</c:v>
                </c:pt>
                <c:pt idx="10">
                  <c:v>60</c:v>
                </c:pt>
                <c:pt idx="11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549440"/>
        <c:axId val="111568000"/>
      </c:barChart>
      <c:catAx>
        <c:axId val="111549440"/>
        <c:scaling>
          <c:orientation val="minMax"/>
        </c:scaling>
        <c:delete val="0"/>
        <c:axPos val="b"/>
        <c:majorTickMark val="none"/>
        <c:minorTickMark val="none"/>
        <c:tickLblPos val="nextTo"/>
        <c:crossAx val="111568000"/>
        <c:crosses val="autoZero"/>
        <c:auto val="1"/>
        <c:lblAlgn val="ctr"/>
        <c:lblOffset val="100"/>
        <c:noMultiLvlLbl val="0"/>
      </c:catAx>
      <c:valAx>
        <c:axId val="1115680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15494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>
        <c:manualLayout>
          <c:xMode val="edge"/>
          <c:yMode val="edge"/>
          <c:x val="0.10153439075347745"/>
          <c:y val="3.8801244306188198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Paříž!$C$2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Paříž!$B$3:$B$14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Paříž!$C$3:$C$14</c:f>
              <c:numCache>
                <c:formatCode>General</c:formatCode>
                <c:ptCount val="12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15</c:v>
                </c:pt>
                <c:pt idx="4">
                  <c:v>20</c:v>
                </c:pt>
                <c:pt idx="5">
                  <c:v>23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17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</c:ser>
        <c:ser>
          <c:idx val="1"/>
          <c:order val="1"/>
          <c:tx>
            <c:strRef>
              <c:f>Paříž!$D$2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Paříž!$B$3:$B$14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Paříž!$D$3:$D$14</c:f>
              <c:numCache>
                <c:formatCode>General</c:formatCode>
                <c:ptCount val="12"/>
                <c:pt idx="0">
                  <c:v>18</c:v>
                </c:pt>
                <c:pt idx="1">
                  <c:v>22</c:v>
                </c:pt>
                <c:pt idx="2">
                  <c:v>24</c:v>
                </c:pt>
                <c:pt idx="3">
                  <c:v>25</c:v>
                </c:pt>
                <c:pt idx="4">
                  <c:v>26</c:v>
                </c:pt>
                <c:pt idx="5">
                  <c:v>25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25</c:v>
                </c:pt>
                <c:pt idx="10">
                  <c:v>22</c:v>
                </c:pt>
                <c:pt idx="1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024960"/>
        <c:axId val="111570304"/>
      </c:barChart>
      <c:catAx>
        <c:axId val="1100249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11570304"/>
        <c:crosses val="autoZero"/>
        <c:auto val="1"/>
        <c:lblAlgn val="ctr"/>
        <c:lblOffset val="100"/>
        <c:noMultiLvlLbl val="0"/>
      </c:catAx>
      <c:valAx>
        <c:axId val="1115703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00249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</a:t>
            </a:r>
            <a:r>
              <a:rPr lang="cs-CZ" sz="1800" baseline="0" dirty="0" smtClean="0"/>
              <a:t> srážky</a:t>
            </a:r>
            <a:endParaRPr lang="cs-CZ" sz="1800" dirty="0"/>
          </a:p>
        </c:rich>
      </c:tx>
      <c:layout>
        <c:manualLayout>
          <c:xMode val="edge"/>
          <c:yMode val="edge"/>
          <c:x val="0.13520757453376051"/>
          <c:y val="4.0337483541613733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Dublin!$C$2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Dublin!$B$3:$B$14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Dublin!$C$3:$C$14</c:f>
              <c:numCache>
                <c:formatCode>General</c:formatCode>
                <c:ptCount val="12"/>
                <c:pt idx="0">
                  <c:v>9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20</c:v>
                </c:pt>
                <c:pt idx="7">
                  <c:v>19</c:v>
                </c:pt>
                <c:pt idx="8">
                  <c:v>17</c:v>
                </c:pt>
                <c:pt idx="9">
                  <c:v>14</c:v>
                </c:pt>
                <c:pt idx="10">
                  <c:v>10</c:v>
                </c:pt>
                <c:pt idx="11">
                  <c:v>9</c:v>
                </c:pt>
              </c:numCache>
            </c:numRef>
          </c:val>
        </c:ser>
        <c:ser>
          <c:idx val="1"/>
          <c:order val="1"/>
          <c:tx>
            <c:strRef>
              <c:f>Dublin!$D$2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Dublin!$B$3:$B$14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Dublin!$D$3:$D$14</c:f>
              <c:numCache>
                <c:formatCode>General</c:formatCode>
                <c:ptCount val="12"/>
                <c:pt idx="0">
                  <c:v>64</c:v>
                </c:pt>
                <c:pt idx="1">
                  <c:v>55</c:v>
                </c:pt>
                <c:pt idx="2">
                  <c:v>51</c:v>
                </c:pt>
                <c:pt idx="3">
                  <c:v>62</c:v>
                </c:pt>
                <c:pt idx="4">
                  <c:v>60</c:v>
                </c:pt>
                <c:pt idx="5">
                  <c:v>65</c:v>
                </c:pt>
                <c:pt idx="6">
                  <c:v>58</c:v>
                </c:pt>
                <c:pt idx="7">
                  <c:v>73</c:v>
                </c:pt>
                <c:pt idx="8">
                  <c:v>54</c:v>
                </c:pt>
                <c:pt idx="9">
                  <c:v>85</c:v>
                </c:pt>
                <c:pt idx="10">
                  <c:v>73</c:v>
                </c:pt>
                <c:pt idx="1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306432"/>
        <c:axId val="112664576"/>
      </c:barChart>
      <c:catAx>
        <c:axId val="112306432"/>
        <c:scaling>
          <c:orientation val="minMax"/>
        </c:scaling>
        <c:delete val="0"/>
        <c:axPos val="b"/>
        <c:majorTickMark val="none"/>
        <c:minorTickMark val="none"/>
        <c:tickLblPos val="nextTo"/>
        <c:crossAx val="112664576"/>
        <c:crosses val="autoZero"/>
        <c:auto val="1"/>
        <c:lblAlgn val="ctr"/>
        <c:lblOffset val="100"/>
        <c:noMultiLvlLbl val="0"/>
      </c:catAx>
      <c:valAx>
        <c:axId val="1126645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23064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>
        <c:manualLayout>
          <c:xMode val="edge"/>
          <c:yMode val="edge"/>
          <c:x val="0.14477465466799985"/>
          <c:y val="4.123590835887578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Řím!$C$2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Řím!$B$3:$B$14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Řím!$C$3:$C$14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16</c:v>
                </c:pt>
                <c:pt idx="3">
                  <c:v>19</c:v>
                </c:pt>
                <c:pt idx="4">
                  <c:v>23</c:v>
                </c:pt>
                <c:pt idx="5">
                  <c:v>27</c:v>
                </c:pt>
                <c:pt idx="6">
                  <c:v>31</c:v>
                </c:pt>
                <c:pt idx="7">
                  <c:v>31</c:v>
                </c:pt>
                <c:pt idx="8">
                  <c:v>27</c:v>
                </c:pt>
                <c:pt idx="9">
                  <c:v>22</c:v>
                </c:pt>
                <c:pt idx="10">
                  <c:v>17</c:v>
                </c:pt>
                <c:pt idx="11">
                  <c:v>13</c:v>
                </c:pt>
              </c:numCache>
            </c:numRef>
          </c:val>
        </c:ser>
        <c:ser>
          <c:idx val="1"/>
          <c:order val="1"/>
          <c:tx>
            <c:strRef>
              <c:f>Řím!$D$2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Řím!$B$3:$B$14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Řím!$D$3:$D$14</c:f>
              <c:numCache>
                <c:formatCode>General</c:formatCode>
                <c:ptCount val="12"/>
                <c:pt idx="0">
                  <c:v>84</c:v>
                </c:pt>
                <c:pt idx="1">
                  <c:v>76</c:v>
                </c:pt>
                <c:pt idx="2">
                  <c:v>69</c:v>
                </c:pt>
                <c:pt idx="3">
                  <c:v>69</c:v>
                </c:pt>
                <c:pt idx="4">
                  <c:v>11</c:v>
                </c:pt>
                <c:pt idx="5">
                  <c:v>14</c:v>
                </c:pt>
                <c:pt idx="6">
                  <c:v>23</c:v>
                </c:pt>
                <c:pt idx="7">
                  <c:v>36</c:v>
                </c:pt>
                <c:pt idx="8">
                  <c:v>76</c:v>
                </c:pt>
                <c:pt idx="9">
                  <c:v>107</c:v>
                </c:pt>
                <c:pt idx="10">
                  <c:v>119</c:v>
                </c:pt>
                <c:pt idx="11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676224"/>
        <c:axId val="112678016"/>
      </c:barChart>
      <c:catAx>
        <c:axId val="1126762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12678016"/>
        <c:crosses val="autoZero"/>
        <c:auto val="1"/>
        <c:lblAlgn val="ctr"/>
        <c:lblOffset val="100"/>
        <c:noMultiLvlLbl val="0"/>
      </c:catAx>
      <c:valAx>
        <c:axId val="1126780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26762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Nikósie!$C$1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Nikósie!$B$2:$B$13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Nikósie!$C$2:$C$13</c:f>
              <c:numCache>
                <c:formatCode>General</c:formatCode>
                <c:ptCount val="12"/>
                <c:pt idx="0">
                  <c:v>17</c:v>
                </c:pt>
                <c:pt idx="1">
                  <c:v>17</c:v>
                </c:pt>
                <c:pt idx="2">
                  <c:v>20</c:v>
                </c:pt>
                <c:pt idx="3">
                  <c:v>23</c:v>
                </c:pt>
                <c:pt idx="4">
                  <c:v>27</c:v>
                </c:pt>
                <c:pt idx="5">
                  <c:v>30</c:v>
                </c:pt>
                <c:pt idx="6">
                  <c:v>33</c:v>
                </c:pt>
                <c:pt idx="7">
                  <c:v>33</c:v>
                </c:pt>
                <c:pt idx="8">
                  <c:v>31</c:v>
                </c:pt>
                <c:pt idx="9">
                  <c:v>28</c:v>
                </c:pt>
                <c:pt idx="10">
                  <c:v>23</c:v>
                </c:pt>
                <c:pt idx="11">
                  <c:v>19</c:v>
                </c:pt>
              </c:numCache>
            </c:numRef>
          </c:val>
        </c:ser>
        <c:ser>
          <c:idx val="1"/>
          <c:order val="1"/>
          <c:tx>
            <c:strRef>
              <c:f>Nikósie!$D$1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Nikósie!$B$2:$B$13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Nikósie!$D$2:$D$13</c:f>
              <c:numCache>
                <c:formatCode>General</c:formatCode>
                <c:ptCount val="12"/>
                <c:pt idx="0">
                  <c:v>71</c:v>
                </c:pt>
                <c:pt idx="1">
                  <c:v>38</c:v>
                </c:pt>
                <c:pt idx="2">
                  <c:v>31</c:v>
                </c:pt>
                <c:pt idx="3">
                  <c:v>21</c:v>
                </c:pt>
                <c:pt idx="4">
                  <c:v>9</c:v>
                </c:pt>
                <c:pt idx="5">
                  <c:v>10</c:v>
                </c:pt>
                <c:pt idx="6">
                  <c:v>4</c:v>
                </c:pt>
                <c:pt idx="7">
                  <c:v>3</c:v>
                </c:pt>
                <c:pt idx="8">
                  <c:v>13</c:v>
                </c:pt>
                <c:pt idx="9">
                  <c:v>17</c:v>
                </c:pt>
                <c:pt idx="10">
                  <c:v>47</c:v>
                </c:pt>
                <c:pt idx="11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687360"/>
        <c:axId val="112709632"/>
      </c:barChart>
      <c:catAx>
        <c:axId val="1126873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12709632"/>
        <c:crosses val="autoZero"/>
        <c:auto val="1"/>
        <c:lblAlgn val="ctr"/>
        <c:lblOffset val="100"/>
        <c:noMultiLvlLbl val="0"/>
      </c:catAx>
      <c:valAx>
        <c:axId val="1127096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26873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>
        <c:manualLayout>
          <c:xMode val="edge"/>
          <c:yMode val="edge"/>
          <c:x val="0.14477465466799985"/>
          <c:y val="4.119398267080906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Vilnius!$C$1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Vilnius!$B$2:$B$13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Vilnius!$C$2:$C$13</c:f>
              <c:numCache>
                <c:formatCode>General</c:formatCode>
                <c:ptCount val="12"/>
                <c:pt idx="0">
                  <c:v>-1</c:v>
                </c:pt>
                <c:pt idx="1">
                  <c:v>0</c:v>
                </c:pt>
                <c:pt idx="2">
                  <c:v>5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17</c:v>
                </c:pt>
                <c:pt idx="9">
                  <c:v>10</c:v>
                </c:pt>
                <c:pt idx="10">
                  <c:v>3</c:v>
                </c:pt>
                <c:pt idx="11">
                  <c:v>-1</c:v>
                </c:pt>
              </c:numCache>
            </c:numRef>
          </c:val>
        </c:ser>
        <c:ser>
          <c:idx val="1"/>
          <c:order val="1"/>
          <c:tx>
            <c:strRef>
              <c:f>Vilnius!$D$1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Vilnius!$B$2:$B$13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Vilnius!$D$2:$D$13</c:f>
              <c:numCache>
                <c:formatCode>General</c:formatCode>
                <c:ptCount val="12"/>
                <c:pt idx="0">
                  <c:v>49</c:v>
                </c:pt>
                <c:pt idx="1">
                  <c:v>41</c:v>
                </c:pt>
                <c:pt idx="2">
                  <c:v>48</c:v>
                </c:pt>
                <c:pt idx="3">
                  <c:v>51</c:v>
                </c:pt>
                <c:pt idx="4">
                  <c:v>54</c:v>
                </c:pt>
                <c:pt idx="5">
                  <c:v>59</c:v>
                </c:pt>
                <c:pt idx="6">
                  <c:v>82</c:v>
                </c:pt>
                <c:pt idx="7">
                  <c:v>67</c:v>
                </c:pt>
                <c:pt idx="8">
                  <c:v>60</c:v>
                </c:pt>
                <c:pt idx="9">
                  <c:v>60</c:v>
                </c:pt>
                <c:pt idx="10">
                  <c:v>48</c:v>
                </c:pt>
                <c:pt idx="1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713088"/>
        <c:axId val="114386048"/>
      </c:barChart>
      <c:catAx>
        <c:axId val="1127130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14386048"/>
        <c:crosses val="autoZero"/>
        <c:auto val="1"/>
        <c:lblAlgn val="ctr"/>
        <c:lblOffset val="100"/>
        <c:noMultiLvlLbl val="0"/>
      </c:catAx>
      <c:valAx>
        <c:axId val="1143860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27130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Riga!$C$1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Riga!$B$2:$B$13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Riga!$C$2:$C$13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12</c:v>
                </c:pt>
                <c:pt idx="4">
                  <c:v>17</c:v>
                </c:pt>
                <c:pt idx="5">
                  <c:v>21</c:v>
                </c:pt>
                <c:pt idx="6">
                  <c:v>23</c:v>
                </c:pt>
                <c:pt idx="7">
                  <c:v>22</c:v>
                </c:pt>
                <c:pt idx="8">
                  <c:v>17</c:v>
                </c:pt>
                <c:pt idx="9">
                  <c:v>10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Riga!$D$1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Riga!$B$2:$B$13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Riga!$D$2:$D$13</c:f>
              <c:numCache>
                <c:formatCode>General</c:formatCode>
                <c:ptCount val="12"/>
                <c:pt idx="0">
                  <c:v>45</c:v>
                </c:pt>
                <c:pt idx="1">
                  <c:v>40</c:v>
                </c:pt>
                <c:pt idx="2">
                  <c:v>33</c:v>
                </c:pt>
                <c:pt idx="3">
                  <c:v>36</c:v>
                </c:pt>
                <c:pt idx="4">
                  <c:v>58</c:v>
                </c:pt>
                <c:pt idx="5">
                  <c:v>68</c:v>
                </c:pt>
                <c:pt idx="6">
                  <c:v>77</c:v>
                </c:pt>
                <c:pt idx="7">
                  <c:v>72</c:v>
                </c:pt>
                <c:pt idx="8">
                  <c:v>71</c:v>
                </c:pt>
                <c:pt idx="9">
                  <c:v>79</c:v>
                </c:pt>
                <c:pt idx="10">
                  <c:v>59</c:v>
                </c:pt>
                <c:pt idx="11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879168"/>
        <c:axId val="119881088"/>
      </c:barChart>
      <c:catAx>
        <c:axId val="1198791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19881088"/>
        <c:crosses val="autoZero"/>
        <c:auto val="1"/>
        <c:lblAlgn val="ctr"/>
        <c:lblOffset val="100"/>
        <c:noMultiLvlLbl val="0"/>
      </c:catAx>
      <c:valAx>
        <c:axId val="1198810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9879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Lucemburk!$C$1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Lucemburk!$B$2:$B$13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Lucemburk!$C$2:$C$13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19</c:v>
                </c:pt>
                <c:pt idx="9">
                  <c:v>13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</c:ser>
        <c:ser>
          <c:idx val="1"/>
          <c:order val="1"/>
          <c:tx>
            <c:strRef>
              <c:f>Lucemburk!$D$1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Lucemburk!$B$2:$B$13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Lucemburk!$D$2:$D$13</c:f>
              <c:numCache>
                <c:formatCode>General</c:formatCode>
                <c:ptCount val="12"/>
                <c:pt idx="0">
                  <c:v>71</c:v>
                </c:pt>
                <c:pt idx="1">
                  <c:v>63</c:v>
                </c:pt>
                <c:pt idx="2">
                  <c:v>63</c:v>
                </c:pt>
                <c:pt idx="3">
                  <c:v>56</c:v>
                </c:pt>
                <c:pt idx="4">
                  <c:v>63</c:v>
                </c:pt>
                <c:pt idx="5">
                  <c:v>73</c:v>
                </c:pt>
                <c:pt idx="6">
                  <c:v>68</c:v>
                </c:pt>
                <c:pt idx="7">
                  <c:v>76</c:v>
                </c:pt>
                <c:pt idx="8">
                  <c:v>66</c:v>
                </c:pt>
                <c:pt idx="9">
                  <c:v>76</c:v>
                </c:pt>
                <c:pt idx="10">
                  <c:v>71</c:v>
                </c:pt>
                <c:pt idx="11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466496"/>
        <c:axId val="123468800"/>
      </c:barChart>
      <c:catAx>
        <c:axId val="123466496"/>
        <c:scaling>
          <c:orientation val="minMax"/>
        </c:scaling>
        <c:delete val="0"/>
        <c:axPos val="b"/>
        <c:majorTickMark val="none"/>
        <c:minorTickMark val="none"/>
        <c:tickLblPos val="nextTo"/>
        <c:crossAx val="123468800"/>
        <c:crosses val="autoZero"/>
        <c:auto val="1"/>
        <c:lblAlgn val="ctr"/>
        <c:lblOffset val="100"/>
        <c:noMultiLvlLbl val="0"/>
      </c:catAx>
      <c:valAx>
        <c:axId val="1234688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23466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Budapešť!$C$1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Budapešť!$B$2:$B$13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Budapešť!$C$2:$C$13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11</c:v>
                </c:pt>
                <c:pt idx="3">
                  <c:v>13</c:v>
                </c:pt>
                <c:pt idx="4">
                  <c:v>17</c:v>
                </c:pt>
                <c:pt idx="5">
                  <c:v>20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11</c:v>
                </c:pt>
                <c:pt idx="11">
                  <c:v>9</c:v>
                </c:pt>
              </c:numCache>
            </c:numRef>
          </c:val>
        </c:ser>
        <c:ser>
          <c:idx val="1"/>
          <c:order val="1"/>
          <c:tx>
            <c:strRef>
              <c:f>Budapešť!$D$1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Budapešť!$B$2:$B$13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Budapešť!$D$2:$D$13</c:f>
              <c:numCache>
                <c:formatCode>General</c:formatCode>
                <c:ptCount val="12"/>
                <c:pt idx="0">
                  <c:v>52</c:v>
                </c:pt>
                <c:pt idx="1">
                  <c:v>34</c:v>
                </c:pt>
                <c:pt idx="2">
                  <c:v>42</c:v>
                </c:pt>
                <c:pt idx="3">
                  <c:v>13</c:v>
                </c:pt>
                <c:pt idx="4">
                  <c:v>47</c:v>
                </c:pt>
                <c:pt idx="5">
                  <c:v>53</c:v>
                </c:pt>
                <c:pt idx="6">
                  <c:v>38</c:v>
                </c:pt>
                <c:pt idx="7">
                  <c:v>47</c:v>
                </c:pt>
                <c:pt idx="8">
                  <c:v>57</c:v>
                </c:pt>
                <c:pt idx="9">
                  <c:v>62</c:v>
                </c:pt>
                <c:pt idx="10">
                  <c:v>52</c:v>
                </c:pt>
                <c:pt idx="11">
                  <c:v>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019328"/>
        <c:axId val="123437440"/>
      </c:barChart>
      <c:catAx>
        <c:axId val="114019328"/>
        <c:scaling>
          <c:orientation val="minMax"/>
        </c:scaling>
        <c:delete val="0"/>
        <c:axPos val="b"/>
        <c:majorTickMark val="none"/>
        <c:minorTickMark val="none"/>
        <c:tickLblPos val="nextTo"/>
        <c:crossAx val="123437440"/>
        <c:crosses val="autoZero"/>
        <c:auto val="1"/>
        <c:lblAlgn val="ctr"/>
        <c:lblOffset val="100"/>
        <c:noMultiLvlLbl val="0"/>
      </c:catAx>
      <c:valAx>
        <c:axId val="1234374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40193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>
        <c:manualLayout>
          <c:xMode val="edge"/>
          <c:yMode val="edge"/>
          <c:x val="0.1256102776733547"/>
          <c:y val="2.5780032045730122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Valletta!$C$1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Valletta!$B$2:$B$13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Valletta!$C$2:$C$13</c:f>
              <c:numCache>
                <c:formatCode>General</c:formatCode>
                <c:ptCount val="12"/>
                <c:pt idx="0">
                  <c:v>16</c:v>
                </c:pt>
                <c:pt idx="1">
                  <c:v>16</c:v>
                </c:pt>
                <c:pt idx="2">
                  <c:v>18</c:v>
                </c:pt>
                <c:pt idx="3">
                  <c:v>20</c:v>
                </c:pt>
                <c:pt idx="4">
                  <c:v>24</c:v>
                </c:pt>
                <c:pt idx="5">
                  <c:v>29</c:v>
                </c:pt>
                <c:pt idx="6">
                  <c:v>31</c:v>
                </c:pt>
                <c:pt idx="7">
                  <c:v>32</c:v>
                </c:pt>
                <c:pt idx="8">
                  <c:v>28</c:v>
                </c:pt>
                <c:pt idx="9">
                  <c:v>25</c:v>
                </c:pt>
                <c:pt idx="10">
                  <c:v>21</c:v>
                </c:pt>
                <c:pt idx="11">
                  <c:v>17</c:v>
                </c:pt>
              </c:numCache>
            </c:numRef>
          </c:val>
        </c:ser>
        <c:ser>
          <c:idx val="1"/>
          <c:order val="1"/>
          <c:tx>
            <c:strRef>
              <c:f>Valletta!$D$1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Valletta!$B$2:$B$13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Valletta!$D$2:$D$13</c:f>
              <c:numCache>
                <c:formatCode>General</c:formatCode>
                <c:ptCount val="12"/>
                <c:pt idx="0">
                  <c:v>93</c:v>
                </c:pt>
                <c:pt idx="1">
                  <c:v>63</c:v>
                </c:pt>
                <c:pt idx="2">
                  <c:v>43</c:v>
                </c:pt>
                <c:pt idx="3">
                  <c:v>24</c:v>
                </c:pt>
                <c:pt idx="4">
                  <c:v>21</c:v>
                </c:pt>
                <c:pt idx="5">
                  <c:v>7</c:v>
                </c:pt>
                <c:pt idx="6">
                  <c:v>0</c:v>
                </c:pt>
                <c:pt idx="7">
                  <c:v>19</c:v>
                </c:pt>
                <c:pt idx="8">
                  <c:v>64</c:v>
                </c:pt>
                <c:pt idx="9">
                  <c:v>77</c:v>
                </c:pt>
                <c:pt idx="10">
                  <c:v>95</c:v>
                </c:pt>
                <c:pt idx="11">
                  <c:v>114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394176"/>
        <c:axId val="128190336"/>
      </c:barChart>
      <c:catAx>
        <c:axId val="127394176"/>
        <c:scaling>
          <c:orientation val="minMax"/>
        </c:scaling>
        <c:delete val="0"/>
        <c:axPos val="b"/>
        <c:majorTickMark val="none"/>
        <c:minorTickMark val="none"/>
        <c:tickLblPos val="nextTo"/>
        <c:crossAx val="128190336"/>
        <c:crosses val="autoZero"/>
        <c:auto val="1"/>
        <c:lblAlgn val="ctr"/>
        <c:lblOffset val="100"/>
        <c:noMultiLvlLbl val="0"/>
      </c:catAx>
      <c:valAx>
        <c:axId val="1281903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27394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Berlín!$C$1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Berlín!$B$2:$B$13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Berlín!$C$2:$C$13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14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</c:ser>
        <c:ser>
          <c:idx val="1"/>
          <c:order val="1"/>
          <c:tx>
            <c:strRef>
              <c:f>Berlín!$D$1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Berlín!$B$2:$B$13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Berlín!$D$2:$D$13</c:f>
              <c:numCache>
                <c:formatCode>General</c:formatCode>
                <c:ptCount val="12"/>
                <c:pt idx="0">
                  <c:v>42</c:v>
                </c:pt>
                <c:pt idx="1">
                  <c:v>30</c:v>
                </c:pt>
                <c:pt idx="2">
                  <c:v>39</c:v>
                </c:pt>
                <c:pt idx="3">
                  <c:v>36</c:v>
                </c:pt>
                <c:pt idx="4">
                  <c:v>42</c:v>
                </c:pt>
                <c:pt idx="5">
                  <c:v>72</c:v>
                </c:pt>
                <c:pt idx="6">
                  <c:v>51</c:v>
                </c:pt>
                <c:pt idx="7">
                  <c:v>45</c:v>
                </c:pt>
                <c:pt idx="8">
                  <c:v>45</c:v>
                </c:pt>
                <c:pt idx="9">
                  <c:v>30</c:v>
                </c:pt>
                <c:pt idx="10">
                  <c:v>45</c:v>
                </c:pt>
                <c:pt idx="11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516864"/>
        <c:axId val="132632576"/>
      </c:barChart>
      <c:catAx>
        <c:axId val="132516864"/>
        <c:scaling>
          <c:orientation val="minMax"/>
        </c:scaling>
        <c:delete val="0"/>
        <c:axPos val="b"/>
        <c:majorTickMark val="none"/>
        <c:minorTickMark val="none"/>
        <c:tickLblPos val="nextTo"/>
        <c:crossAx val="132632576"/>
        <c:crosses val="autoZero"/>
        <c:auto val="1"/>
        <c:lblAlgn val="ctr"/>
        <c:lblOffset val="100"/>
        <c:noMultiLvlLbl val="0"/>
      </c:catAx>
      <c:valAx>
        <c:axId val="1326325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25168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Amsterdam!$C$1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Amsterdam!$B$2:$B$13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Amsterdam!$C$2:$C$13</c:f>
              <c:numCache>
                <c:formatCode>General</c:formatCode>
                <c:ptCount val="12"/>
                <c:pt idx="0">
                  <c:v>7</c:v>
                </c:pt>
                <c:pt idx="1">
                  <c:v>6</c:v>
                </c:pt>
                <c:pt idx="2">
                  <c:v>10</c:v>
                </c:pt>
                <c:pt idx="3">
                  <c:v>11</c:v>
                </c:pt>
                <c:pt idx="4">
                  <c:v>16</c:v>
                </c:pt>
                <c:pt idx="5">
                  <c:v>47</c:v>
                </c:pt>
                <c:pt idx="6">
                  <c:v>20</c:v>
                </c:pt>
                <c:pt idx="7">
                  <c:v>20</c:v>
                </c:pt>
                <c:pt idx="8">
                  <c:v>17</c:v>
                </c:pt>
                <c:pt idx="9">
                  <c:v>14</c:v>
                </c:pt>
                <c:pt idx="10">
                  <c:v>9</c:v>
                </c:pt>
                <c:pt idx="11">
                  <c:v>7</c:v>
                </c:pt>
              </c:numCache>
            </c:numRef>
          </c:val>
        </c:ser>
        <c:ser>
          <c:idx val="1"/>
          <c:order val="1"/>
          <c:tx>
            <c:strRef>
              <c:f>Amsterdam!$D$1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Amsterdam!$B$2:$B$13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Amsterdam!$D$2:$D$13</c:f>
              <c:numCache>
                <c:formatCode>General</c:formatCode>
                <c:ptCount val="12"/>
                <c:pt idx="0">
                  <c:v>49</c:v>
                </c:pt>
                <c:pt idx="1">
                  <c:v>42</c:v>
                </c:pt>
                <c:pt idx="2">
                  <c:v>42</c:v>
                </c:pt>
                <c:pt idx="3">
                  <c:v>34</c:v>
                </c:pt>
                <c:pt idx="4">
                  <c:v>35</c:v>
                </c:pt>
                <c:pt idx="5">
                  <c:v>47</c:v>
                </c:pt>
                <c:pt idx="6">
                  <c:v>56</c:v>
                </c:pt>
                <c:pt idx="7">
                  <c:v>61</c:v>
                </c:pt>
                <c:pt idx="8">
                  <c:v>64</c:v>
                </c:pt>
                <c:pt idx="9">
                  <c:v>63</c:v>
                </c:pt>
                <c:pt idx="10">
                  <c:v>66</c:v>
                </c:pt>
                <c:pt idx="11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635264"/>
        <c:axId val="132649728"/>
      </c:barChart>
      <c:catAx>
        <c:axId val="132635264"/>
        <c:scaling>
          <c:orientation val="minMax"/>
        </c:scaling>
        <c:delete val="0"/>
        <c:axPos val="b"/>
        <c:majorTickMark val="none"/>
        <c:minorTickMark val="none"/>
        <c:tickLblPos val="nextTo"/>
        <c:crossAx val="132649728"/>
        <c:crosses val="autoZero"/>
        <c:auto val="1"/>
        <c:lblAlgn val="ctr"/>
        <c:lblOffset val="100"/>
        <c:noMultiLvlLbl val="0"/>
      </c:catAx>
      <c:valAx>
        <c:axId val="1326497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26352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Varšava!$C$1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Varšava!$B$2:$B$13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Varšava!$C$2:$C$13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14</c:v>
                </c:pt>
                <c:pt idx="4">
                  <c:v>20</c:v>
                </c:pt>
                <c:pt idx="5">
                  <c:v>22</c:v>
                </c:pt>
                <c:pt idx="6">
                  <c:v>25</c:v>
                </c:pt>
                <c:pt idx="7">
                  <c:v>24</c:v>
                </c:pt>
                <c:pt idx="8">
                  <c:v>18</c:v>
                </c:pt>
                <c:pt idx="9">
                  <c:v>13</c:v>
                </c:pt>
                <c:pt idx="10">
                  <c:v>6</c:v>
                </c:pt>
                <c:pt idx="11">
                  <c:v>2</c:v>
                </c:pt>
              </c:numCache>
            </c:numRef>
          </c:val>
        </c:ser>
        <c:ser>
          <c:idx val="1"/>
          <c:order val="1"/>
          <c:tx>
            <c:strRef>
              <c:f>Varšava!$D$1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Varšava!$B$2:$B$13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Varšava!$D$2:$D$13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692992"/>
        <c:axId val="134313088"/>
      </c:barChart>
      <c:catAx>
        <c:axId val="1326929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34313088"/>
        <c:crosses val="autoZero"/>
        <c:auto val="1"/>
        <c:lblAlgn val="ctr"/>
        <c:lblOffset val="100"/>
        <c:noMultiLvlLbl val="0"/>
      </c:catAx>
      <c:valAx>
        <c:axId val="1343130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2692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</a:t>
            </a:r>
            <a:r>
              <a:rPr lang="cs-CZ" sz="1800" baseline="0" dirty="0" smtClean="0"/>
              <a:t>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Lisabon!$C$1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Lisabon!$B$2:$B$13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Lisabon!$C$2:$C$13</c:f>
              <c:numCache>
                <c:formatCode>General</c:formatCode>
                <c:ptCount val="12"/>
                <c:pt idx="0">
                  <c:v>15</c:v>
                </c:pt>
                <c:pt idx="1">
                  <c:v>16</c:v>
                </c:pt>
                <c:pt idx="2">
                  <c:v>19</c:v>
                </c:pt>
                <c:pt idx="3">
                  <c:v>20</c:v>
                </c:pt>
                <c:pt idx="4">
                  <c:v>23</c:v>
                </c:pt>
                <c:pt idx="5">
                  <c:v>26</c:v>
                </c:pt>
                <c:pt idx="6">
                  <c:v>29</c:v>
                </c:pt>
                <c:pt idx="7">
                  <c:v>29</c:v>
                </c:pt>
                <c:pt idx="8">
                  <c:v>27</c:v>
                </c:pt>
                <c:pt idx="9">
                  <c:v>23</c:v>
                </c:pt>
                <c:pt idx="10">
                  <c:v>18</c:v>
                </c:pt>
                <c:pt idx="11">
                  <c:v>15</c:v>
                </c:pt>
              </c:numCache>
            </c:numRef>
          </c:val>
        </c:ser>
        <c:ser>
          <c:idx val="1"/>
          <c:order val="1"/>
          <c:tx>
            <c:strRef>
              <c:f>Lisabon!$D$1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Lisabon!$B$2:$B$13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Lisabon!$D$2:$D$13</c:f>
              <c:numCache>
                <c:formatCode>General</c:formatCode>
                <c:ptCount val="12"/>
                <c:pt idx="0">
                  <c:v>91</c:v>
                </c:pt>
                <c:pt idx="1">
                  <c:v>61</c:v>
                </c:pt>
                <c:pt idx="2">
                  <c:v>44</c:v>
                </c:pt>
                <c:pt idx="3">
                  <c:v>54</c:v>
                </c:pt>
                <c:pt idx="4">
                  <c:v>51</c:v>
                </c:pt>
                <c:pt idx="5">
                  <c:v>9</c:v>
                </c:pt>
                <c:pt idx="6">
                  <c:v>5</c:v>
                </c:pt>
                <c:pt idx="7">
                  <c:v>6</c:v>
                </c:pt>
                <c:pt idx="8">
                  <c:v>2</c:v>
                </c:pt>
                <c:pt idx="9">
                  <c:v>95</c:v>
                </c:pt>
                <c:pt idx="10">
                  <c:v>98</c:v>
                </c:pt>
                <c:pt idx="11">
                  <c:v>108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866688"/>
        <c:axId val="138908800"/>
      </c:barChart>
      <c:catAx>
        <c:axId val="1388666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38908800"/>
        <c:crosses val="autoZero"/>
        <c:auto val="1"/>
        <c:lblAlgn val="ctr"/>
        <c:lblOffset val="100"/>
        <c:noMultiLvlLbl val="0"/>
      </c:catAx>
      <c:valAx>
        <c:axId val="1389088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88666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</a:t>
            </a:r>
            <a:r>
              <a:rPr lang="cs-CZ" sz="1800" baseline="0" dirty="0" smtClean="0"/>
              <a:t>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Vídeň!$C$1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Vídeň!$B$2:$B$13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Vídeň!$C$2:$C$13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9</c:v>
                </c:pt>
                <c:pt idx="3">
                  <c:v>14</c:v>
                </c:pt>
                <c:pt idx="4">
                  <c:v>19</c:v>
                </c:pt>
                <c:pt idx="5">
                  <c:v>22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14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</c:ser>
        <c:ser>
          <c:idx val="1"/>
          <c:order val="1"/>
          <c:tx>
            <c:strRef>
              <c:f>Vídeň!$D$1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Vídeň!$B$2:$B$13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Vídeň!$D$2:$D$13</c:f>
              <c:numCache>
                <c:formatCode>General</c:formatCode>
                <c:ptCount val="12"/>
                <c:pt idx="0">
                  <c:v>38</c:v>
                </c:pt>
                <c:pt idx="1">
                  <c:v>43</c:v>
                </c:pt>
                <c:pt idx="2">
                  <c:v>41</c:v>
                </c:pt>
                <c:pt idx="3">
                  <c:v>51</c:v>
                </c:pt>
                <c:pt idx="4">
                  <c:v>61</c:v>
                </c:pt>
                <c:pt idx="5">
                  <c:v>74</c:v>
                </c:pt>
                <c:pt idx="6">
                  <c:v>64</c:v>
                </c:pt>
                <c:pt idx="7">
                  <c:v>58</c:v>
                </c:pt>
                <c:pt idx="8">
                  <c:v>46</c:v>
                </c:pt>
                <c:pt idx="9">
                  <c:v>41</c:v>
                </c:pt>
                <c:pt idx="10">
                  <c:v>51</c:v>
                </c:pt>
                <c:pt idx="11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651264"/>
        <c:axId val="133158784"/>
      </c:barChart>
      <c:catAx>
        <c:axId val="132651264"/>
        <c:scaling>
          <c:orientation val="minMax"/>
        </c:scaling>
        <c:delete val="0"/>
        <c:axPos val="b"/>
        <c:majorTickMark val="none"/>
        <c:minorTickMark val="none"/>
        <c:tickLblPos val="nextTo"/>
        <c:crossAx val="133158784"/>
        <c:crosses val="autoZero"/>
        <c:auto val="1"/>
        <c:lblAlgn val="ctr"/>
        <c:lblOffset val="100"/>
        <c:noMultiLvlLbl val="0"/>
      </c:catAx>
      <c:valAx>
        <c:axId val="1331587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26512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Varšava!$C$1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Varšava!$B$2:$B$13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Varšava!$C$2:$C$13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14</c:v>
                </c:pt>
                <c:pt idx="4">
                  <c:v>20</c:v>
                </c:pt>
                <c:pt idx="5">
                  <c:v>22</c:v>
                </c:pt>
                <c:pt idx="6">
                  <c:v>25</c:v>
                </c:pt>
                <c:pt idx="7">
                  <c:v>24</c:v>
                </c:pt>
                <c:pt idx="8">
                  <c:v>18</c:v>
                </c:pt>
                <c:pt idx="9">
                  <c:v>13</c:v>
                </c:pt>
                <c:pt idx="10">
                  <c:v>6</c:v>
                </c:pt>
                <c:pt idx="11">
                  <c:v>2</c:v>
                </c:pt>
              </c:numCache>
            </c:numRef>
          </c:val>
        </c:ser>
        <c:ser>
          <c:idx val="1"/>
          <c:order val="1"/>
          <c:tx>
            <c:strRef>
              <c:f>Varšava!$D$1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Varšava!$B$2:$B$13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Varšava!$D$2:$D$13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692864"/>
        <c:axId val="138713728"/>
      </c:barChart>
      <c:catAx>
        <c:axId val="138692864"/>
        <c:scaling>
          <c:orientation val="minMax"/>
        </c:scaling>
        <c:delete val="0"/>
        <c:axPos val="b"/>
        <c:majorTickMark val="none"/>
        <c:minorTickMark val="none"/>
        <c:tickLblPos val="nextTo"/>
        <c:crossAx val="138713728"/>
        <c:crosses val="autoZero"/>
        <c:auto val="1"/>
        <c:lblAlgn val="ctr"/>
        <c:lblOffset val="100"/>
        <c:noMultiLvlLbl val="0"/>
      </c:catAx>
      <c:valAx>
        <c:axId val="1387137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86928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'[tabulky a grafy počasí.xlsx]Brusel'!$C$3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'[tabulky a grafy počasí.xlsx]Brusel'!$B$4:$B$15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'[tabulky a grafy počasí.xlsx]Brusel'!$C$4:$C$15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</c:ser>
        <c:ser>
          <c:idx val="1"/>
          <c:order val="1"/>
          <c:tx>
            <c:strRef>
              <c:f>'[tabulky a grafy počasí.xlsx]Brusel'!$D$3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'[tabulky a grafy počasí.xlsx]Brusel'!$B$4:$B$15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'[tabulky a grafy počasí.xlsx]Brusel'!$D$4:$D$15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81</c:v>
                </c:pt>
                <c:pt idx="7">
                  <c:v>94</c:v>
                </c:pt>
                <c:pt idx="8">
                  <c:v>66</c:v>
                </c:pt>
                <c:pt idx="9">
                  <c:v>8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24896"/>
        <c:axId val="143065856"/>
      </c:barChart>
      <c:catAx>
        <c:axId val="143024896"/>
        <c:scaling>
          <c:orientation val="minMax"/>
        </c:scaling>
        <c:delete val="0"/>
        <c:axPos val="b"/>
        <c:majorTickMark val="none"/>
        <c:minorTickMark val="none"/>
        <c:tickLblPos val="nextTo"/>
        <c:crossAx val="143065856"/>
        <c:crosses val="autoZero"/>
        <c:auto val="1"/>
        <c:lblAlgn val="ctr"/>
        <c:lblOffset val="100"/>
        <c:noMultiLvlLbl val="0"/>
      </c:catAx>
      <c:valAx>
        <c:axId val="1430658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30248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Riga!$C$1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Riga!$B$2:$B$13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Riga!$C$2:$C$13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12</c:v>
                </c:pt>
                <c:pt idx="4">
                  <c:v>17</c:v>
                </c:pt>
                <c:pt idx="5">
                  <c:v>21</c:v>
                </c:pt>
                <c:pt idx="6">
                  <c:v>23</c:v>
                </c:pt>
                <c:pt idx="7">
                  <c:v>22</c:v>
                </c:pt>
                <c:pt idx="8">
                  <c:v>17</c:v>
                </c:pt>
                <c:pt idx="9">
                  <c:v>10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Riga!$D$1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Riga!$B$2:$B$13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Riga!$D$2:$D$13</c:f>
              <c:numCache>
                <c:formatCode>General</c:formatCode>
                <c:ptCount val="12"/>
                <c:pt idx="0">
                  <c:v>45</c:v>
                </c:pt>
                <c:pt idx="1">
                  <c:v>40</c:v>
                </c:pt>
                <c:pt idx="2">
                  <c:v>33</c:v>
                </c:pt>
                <c:pt idx="3">
                  <c:v>36</c:v>
                </c:pt>
                <c:pt idx="4">
                  <c:v>58</c:v>
                </c:pt>
                <c:pt idx="5">
                  <c:v>68</c:v>
                </c:pt>
                <c:pt idx="6">
                  <c:v>77</c:v>
                </c:pt>
                <c:pt idx="7">
                  <c:v>72</c:v>
                </c:pt>
                <c:pt idx="8">
                  <c:v>71</c:v>
                </c:pt>
                <c:pt idx="9">
                  <c:v>79</c:v>
                </c:pt>
                <c:pt idx="10">
                  <c:v>59</c:v>
                </c:pt>
                <c:pt idx="11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928320"/>
        <c:axId val="143942400"/>
      </c:barChart>
      <c:catAx>
        <c:axId val="1439283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43942400"/>
        <c:crosses val="autoZero"/>
        <c:auto val="1"/>
        <c:lblAlgn val="ctr"/>
        <c:lblOffset val="100"/>
        <c:noMultiLvlLbl val="0"/>
      </c:catAx>
      <c:valAx>
        <c:axId val="1439424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39283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Sofie!$C$2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Sofie!$B$3:$B$14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Sofie!$C$3:$C$14</c:f>
              <c:numCache>
                <c:formatCode>General</c:formatCode>
                <c:ptCount val="12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17</c:v>
                </c:pt>
                <c:pt idx="4">
                  <c:v>21</c:v>
                </c:pt>
                <c:pt idx="5">
                  <c:v>25</c:v>
                </c:pt>
                <c:pt idx="6">
                  <c:v>28</c:v>
                </c:pt>
                <c:pt idx="7">
                  <c:v>28</c:v>
                </c:pt>
                <c:pt idx="8">
                  <c:v>23</c:v>
                </c:pt>
                <c:pt idx="9">
                  <c:v>18</c:v>
                </c:pt>
                <c:pt idx="10">
                  <c:v>10</c:v>
                </c:pt>
                <c:pt idx="11">
                  <c:v>4</c:v>
                </c:pt>
              </c:numCache>
            </c:numRef>
          </c:val>
        </c:ser>
        <c:ser>
          <c:idx val="1"/>
          <c:order val="1"/>
          <c:tx>
            <c:strRef>
              <c:f>Sofie!$D$2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Sofie!$B$3:$B$14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Sofie!$D$3:$D$14</c:f>
              <c:numCache>
                <c:formatCode>General</c:formatCode>
                <c:ptCount val="12"/>
                <c:pt idx="0">
                  <c:v>32</c:v>
                </c:pt>
                <c:pt idx="1">
                  <c:v>28</c:v>
                </c:pt>
                <c:pt idx="2">
                  <c:v>37</c:v>
                </c:pt>
                <c:pt idx="3">
                  <c:v>74</c:v>
                </c:pt>
                <c:pt idx="4">
                  <c:v>76</c:v>
                </c:pt>
                <c:pt idx="5">
                  <c:v>81</c:v>
                </c:pt>
                <c:pt idx="6">
                  <c:v>67</c:v>
                </c:pt>
                <c:pt idx="7">
                  <c:v>58</c:v>
                </c:pt>
                <c:pt idx="8">
                  <c:v>72</c:v>
                </c:pt>
                <c:pt idx="9">
                  <c:v>55</c:v>
                </c:pt>
                <c:pt idx="10">
                  <c:v>45</c:v>
                </c:pt>
                <c:pt idx="11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846336"/>
        <c:axId val="154848256"/>
      </c:barChart>
      <c:catAx>
        <c:axId val="1548463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54848256"/>
        <c:crosses val="autoZero"/>
        <c:auto val="1"/>
        <c:lblAlgn val="ctr"/>
        <c:lblOffset val="100"/>
        <c:noMultiLvlLbl val="0"/>
      </c:catAx>
      <c:valAx>
        <c:axId val="1548482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48463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/>
              <a:t>Průměrné měsíční teploty a srážky</a:t>
            </a:r>
            <a:endParaRPr lang="cs-CZ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Nikósie!$C$1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Nikósie!$B$2:$B$13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Nikósie!$C$2:$C$13</c:f>
              <c:numCache>
                <c:formatCode>General</c:formatCode>
                <c:ptCount val="12"/>
                <c:pt idx="0">
                  <c:v>17</c:v>
                </c:pt>
                <c:pt idx="1">
                  <c:v>17</c:v>
                </c:pt>
                <c:pt idx="2">
                  <c:v>20</c:v>
                </c:pt>
                <c:pt idx="3">
                  <c:v>23</c:v>
                </c:pt>
                <c:pt idx="4">
                  <c:v>27</c:v>
                </c:pt>
                <c:pt idx="5">
                  <c:v>30</c:v>
                </c:pt>
                <c:pt idx="6">
                  <c:v>33</c:v>
                </c:pt>
                <c:pt idx="7">
                  <c:v>33</c:v>
                </c:pt>
                <c:pt idx="8">
                  <c:v>31</c:v>
                </c:pt>
                <c:pt idx="9">
                  <c:v>28</c:v>
                </c:pt>
                <c:pt idx="10">
                  <c:v>23</c:v>
                </c:pt>
                <c:pt idx="11">
                  <c:v>19</c:v>
                </c:pt>
              </c:numCache>
            </c:numRef>
          </c:val>
        </c:ser>
        <c:ser>
          <c:idx val="1"/>
          <c:order val="1"/>
          <c:tx>
            <c:strRef>
              <c:f>Nikósie!$D$1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Nikósie!$B$2:$B$13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Nikósie!$D$2:$D$13</c:f>
              <c:numCache>
                <c:formatCode>General</c:formatCode>
                <c:ptCount val="12"/>
                <c:pt idx="0">
                  <c:v>71</c:v>
                </c:pt>
                <c:pt idx="1">
                  <c:v>38</c:v>
                </c:pt>
                <c:pt idx="2">
                  <c:v>31</c:v>
                </c:pt>
                <c:pt idx="3">
                  <c:v>21</c:v>
                </c:pt>
                <c:pt idx="4">
                  <c:v>9</c:v>
                </c:pt>
                <c:pt idx="5">
                  <c:v>10</c:v>
                </c:pt>
                <c:pt idx="6">
                  <c:v>4</c:v>
                </c:pt>
                <c:pt idx="7">
                  <c:v>3</c:v>
                </c:pt>
                <c:pt idx="8">
                  <c:v>13</c:v>
                </c:pt>
                <c:pt idx="9">
                  <c:v>17</c:v>
                </c:pt>
                <c:pt idx="10">
                  <c:v>47</c:v>
                </c:pt>
                <c:pt idx="11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835968"/>
        <c:axId val="155111808"/>
      </c:barChart>
      <c:catAx>
        <c:axId val="1548359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55111808"/>
        <c:crosses val="autoZero"/>
        <c:auto val="1"/>
        <c:lblAlgn val="ctr"/>
        <c:lblOffset val="100"/>
        <c:noMultiLvlLbl val="0"/>
      </c:catAx>
      <c:valAx>
        <c:axId val="1551118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4835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Brusel!$C$3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Brusel!$B$4:$B$15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Brusel!$C$4:$C$15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</c:ser>
        <c:ser>
          <c:idx val="1"/>
          <c:order val="1"/>
          <c:tx>
            <c:strRef>
              <c:f>Brusel!$D$3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Brusel!$B$4:$B$15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Brusel!$D$4:$D$15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81</c:v>
                </c:pt>
                <c:pt idx="7">
                  <c:v>94</c:v>
                </c:pt>
                <c:pt idx="8">
                  <c:v>66</c:v>
                </c:pt>
                <c:pt idx="9">
                  <c:v>8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127104"/>
        <c:axId val="144128640"/>
      </c:barChart>
      <c:catAx>
        <c:axId val="1441271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44128640"/>
        <c:crosses val="autoZero"/>
        <c:auto val="1"/>
        <c:lblAlgn val="ctr"/>
        <c:lblOffset val="100"/>
        <c:noMultiLvlLbl val="0"/>
      </c:catAx>
      <c:valAx>
        <c:axId val="1441286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4127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800" dirty="0" smtClean="0">
                <a:effectLst/>
              </a:rPr>
              <a:t>Průměrné měsíční teploty a srážky</a:t>
            </a:r>
            <a:endParaRPr lang="cs-CZ" sz="18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Praha!$C$2</c:f>
              <c:strCache>
                <c:ptCount val="1"/>
                <c:pt idx="0">
                  <c:v>teploty</c:v>
                </c:pt>
              </c:strCache>
            </c:strRef>
          </c:tx>
          <c:invertIfNegative val="0"/>
          <c:cat>
            <c:strRef>
              <c:f>Praha!$B$3:$B$14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Praha!$C$3:$C$14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</c:ser>
        <c:ser>
          <c:idx val="1"/>
          <c:order val="1"/>
          <c:tx>
            <c:strRef>
              <c:f>Praha!$D$2</c:f>
              <c:strCache>
                <c:ptCount val="1"/>
                <c:pt idx="0">
                  <c:v>srážky</c:v>
                </c:pt>
              </c:strCache>
            </c:strRef>
          </c:tx>
          <c:invertIfNegative val="0"/>
          <c:cat>
            <c:strRef>
              <c:f>Praha!$B$3:$B$14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Praha!$D$3:$D$14</c:f>
              <c:numCache>
                <c:formatCode>General</c:formatCode>
                <c:ptCount val="12"/>
                <c:pt idx="0">
                  <c:v>20</c:v>
                </c:pt>
                <c:pt idx="1">
                  <c:v>18</c:v>
                </c:pt>
                <c:pt idx="2">
                  <c:v>25</c:v>
                </c:pt>
                <c:pt idx="3">
                  <c:v>36</c:v>
                </c:pt>
                <c:pt idx="4">
                  <c:v>58</c:v>
                </c:pt>
                <c:pt idx="5">
                  <c:v>69</c:v>
                </c:pt>
                <c:pt idx="6">
                  <c:v>66</c:v>
                </c:pt>
                <c:pt idx="7">
                  <c:v>64</c:v>
                </c:pt>
                <c:pt idx="8">
                  <c:v>41</c:v>
                </c:pt>
                <c:pt idx="9">
                  <c:v>31</c:v>
                </c:pt>
                <c:pt idx="10">
                  <c:v>28</c:v>
                </c:pt>
                <c:pt idx="11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142400"/>
        <c:axId val="159785728"/>
      </c:barChart>
      <c:catAx>
        <c:axId val="155142400"/>
        <c:scaling>
          <c:orientation val="minMax"/>
        </c:scaling>
        <c:delete val="0"/>
        <c:axPos val="b"/>
        <c:majorTickMark val="none"/>
        <c:minorTickMark val="none"/>
        <c:tickLblPos val="nextTo"/>
        <c:crossAx val="159785728"/>
        <c:crosses val="autoZero"/>
        <c:auto val="1"/>
        <c:lblAlgn val="ctr"/>
        <c:lblOffset val="100"/>
        <c:noMultiLvlLbl val="0"/>
      </c:catAx>
      <c:valAx>
        <c:axId val="1597857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51424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olný tvar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9706793-38D6-4759-8FAE-45D75C49A4AE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1469401-C988-448A-9FB5-42C368D3E076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Státy Evropské Unie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A hlavní města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0272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Belgie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30 529 km²</a:t>
            </a:r>
          </a:p>
          <a:p>
            <a:r>
              <a:rPr lang="cs-CZ" dirty="0" smtClean="0"/>
              <a:t>Počet obyvatel – 10 583 382</a:t>
            </a:r>
          </a:p>
          <a:p>
            <a:r>
              <a:rPr lang="cs-CZ" dirty="0" smtClean="0"/>
              <a:t>Oficiální jazyk – nizozemština</a:t>
            </a:r>
          </a:p>
          <a:p>
            <a:r>
              <a:rPr lang="cs-CZ" dirty="0" smtClean="0"/>
              <a:t>Ústavní zřízení – federativní konstituční monarchie</a:t>
            </a:r>
          </a:p>
          <a:p>
            <a:r>
              <a:rPr lang="cs-CZ" dirty="0" smtClean="0"/>
              <a:t>Měna - euro</a:t>
            </a:r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81405"/>
            <a:ext cx="1728192" cy="114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3075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Brusel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endParaRPr lang="cs-CZ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057843"/>
              </p:ext>
            </p:extLst>
          </p:nvPr>
        </p:nvGraphicFramePr>
        <p:xfrm>
          <a:off x="1259632" y="1916832"/>
          <a:ext cx="5976664" cy="394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779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Bulharsko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110 </a:t>
            </a:r>
            <a:r>
              <a:rPr lang="cs-CZ" dirty="0" smtClean="0"/>
              <a:t>993 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7 262 675</a:t>
            </a:r>
            <a:endParaRPr lang="cs-CZ" dirty="0" smtClean="0"/>
          </a:p>
          <a:p>
            <a:r>
              <a:rPr lang="cs-CZ" dirty="0" smtClean="0"/>
              <a:t>Oficiální jazyk - bulharština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lev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9584"/>
            <a:ext cx="1647815" cy="988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11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Sofie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8529891"/>
              </p:ext>
            </p:extLst>
          </p:nvPr>
        </p:nvGraphicFramePr>
        <p:xfrm>
          <a:off x="1403648" y="1916832"/>
          <a:ext cx="5400600" cy="383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1167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Česká republika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78 </a:t>
            </a:r>
            <a:r>
              <a:rPr lang="cs-CZ" dirty="0" smtClean="0"/>
              <a:t>867 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10 505 </a:t>
            </a:r>
            <a:r>
              <a:rPr lang="cs-CZ" dirty="0" smtClean="0"/>
              <a:t>445</a:t>
            </a:r>
          </a:p>
          <a:p>
            <a:r>
              <a:rPr lang="cs-CZ" dirty="0" smtClean="0"/>
              <a:t>Oficiální jazyk – čeština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koruna česká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8844"/>
            <a:ext cx="1368152" cy="907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03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Praha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3493742"/>
              </p:ext>
            </p:extLst>
          </p:nvPr>
        </p:nvGraphicFramePr>
        <p:xfrm>
          <a:off x="1835696" y="2132856"/>
          <a:ext cx="5184576" cy="346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317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Dánsko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43 </a:t>
            </a:r>
            <a:r>
              <a:rPr lang="cs-CZ" dirty="0" smtClean="0"/>
              <a:t>094 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5 564 219</a:t>
            </a:r>
            <a:endParaRPr lang="cs-CZ" dirty="0" smtClean="0"/>
          </a:p>
          <a:p>
            <a:r>
              <a:rPr lang="cs-CZ" dirty="0" smtClean="0"/>
              <a:t>Oficiální jazyk - dánština</a:t>
            </a:r>
          </a:p>
          <a:p>
            <a:r>
              <a:rPr lang="cs-CZ" dirty="0" smtClean="0"/>
              <a:t>Ústavní zřízení – konstituční monarchie </a:t>
            </a:r>
          </a:p>
          <a:p>
            <a:r>
              <a:rPr lang="cs-CZ" dirty="0" smtClean="0"/>
              <a:t>Měna – dánská koruna</a:t>
            </a:r>
          </a:p>
          <a:p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0408"/>
            <a:ext cx="1368152" cy="103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918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Kodaň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116558"/>
              </p:ext>
            </p:extLst>
          </p:nvPr>
        </p:nvGraphicFramePr>
        <p:xfrm>
          <a:off x="1691680" y="2204864"/>
          <a:ext cx="5184576" cy="339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4131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Estonsko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45 </a:t>
            </a:r>
            <a:r>
              <a:rPr lang="cs-CZ" dirty="0" smtClean="0"/>
              <a:t>226 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1 339  681</a:t>
            </a:r>
            <a:endParaRPr lang="cs-CZ" dirty="0" smtClean="0"/>
          </a:p>
          <a:p>
            <a:r>
              <a:rPr lang="cs-CZ" dirty="0" smtClean="0"/>
              <a:t>Oficiální jazyk – estonština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6672"/>
            <a:ext cx="1368154" cy="870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0092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Tallinn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2783294"/>
              </p:ext>
            </p:extLst>
          </p:nvPr>
        </p:nvGraphicFramePr>
        <p:xfrm>
          <a:off x="1835696" y="2204864"/>
          <a:ext cx="5184576" cy="3337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5893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Finsko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338 </a:t>
            </a:r>
            <a:r>
              <a:rPr lang="cs-CZ" dirty="0" smtClean="0"/>
              <a:t>145 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5 350 000 </a:t>
            </a:r>
          </a:p>
          <a:p>
            <a:r>
              <a:rPr lang="cs-CZ" dirty="0" smtClean="0"/>
              <a:t>Oficiální jazyk – finština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6671"/>
            <a:ext cx="1402416" cy="85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56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Helsinky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0545832"/>
              </p:ext>
            </p:extLst>
          </p:nvPr>
        </p:nvGraphicFramePr>
        <p:xfrm>
          <a:off x="1763688" y="2132856"/>
          <a:ext cx="5400600" cy="335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9300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Francie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547 030 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62 880 529</a:t>
            </a:r>
            <a:endParaRPr lang="cs-CZ" dirty="0" smtClean="0"/>
          </a:p>
          <a:p>
            <a:r>
              <a:rPr lang="cs-CZ" dirty="0" smtClean="0"/>
              <a:t>Oficiální jazyk – francouzština</a:t>
            </a:r>
          </a:p>
          <a:p>
            <a:r>
              <a:rPr lang="cs-CZ" dirty="0" smtClean="0"/>
              <a:t>Ústavní zřízení –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360" y="404664"/>
            <a:ext cx="1440160" cy="95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31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Paříž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1488144"/>
              </p:ext>
            </p:extLst>
          </p:nvPr>
        </p:nvGraphicFramePr>
        <p:xfrm>
          <a:off x="2286000" y="1988840"/>
          <a:ext cx="4878288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6726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Irsko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70 </a:t>
            </a:r>
            <a:r>
              <a:rPr lang="cs-CZ" dirty="0" smtClean="0"/>
              <a:t>273 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4 234 925</a:t>
            </a:r>
            <a:endParaRPr lang="cs-CZ" dirty="0" smtClean="0"/>
          </a:p>
          <a:p>
            <a:r>
              <a:rPr lang="cs-CZ" dirty="0" smtClean="0"/>
              <a:t>Oficiální jazyk – irština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0" y="422513"/>
            <a:ext cx="1964036" cy="982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66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Dublin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935741"/>
              </p:ext>
            </p:extLst>
          </p:nvPr>
        </p:nvGraphicFramePr>
        <p:xfrm>
          <a:off x="1979712" y="2060848"/>
          <a:ext cx="5328592" cy="346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1191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Itálie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301 338 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60 115 </a:t>
            </a:r>
            <a:r>
              <a:rPr lang="cs-CZ" dirty="0" smtClean="0"/>
              <a:t>625</a:t>
            </a:r>
          </a:p>
          <a:p>
            <a:r>
              <a:rPr lang="cs-CZ" dirty="0" smtClean="0"/>
              <a:t>Oficiální jazyk – italština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4492"/>
            <a:ext cx="1512168" cy="100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878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Řím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421310"/>
              </p:ext>
            </p:extLst>
          </p:nvPr>
        </p:nvGraphicFramePr>
        <p:xfrm>
          <a:off x="1835696" y="2204864"/>
          <a:ext cx="5400600" cy="338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4880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Kypr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9 251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689 565</a:t>
            </a:r>
            <a:endParaRPr lang="cs-CZ" dirty="0" smtClean="0"/>
          </a:p>
          <a:p>
            <a:r>
              <a:rPr lang="cs-CZ" dirty="0" smtClean="0"/>
              <a:t>Oficiální jazyk – řečtina</a:t>
            </a:r>
          </a:p>
          <a:p>
            <a:r>
              <a:rPr lang="cs-CZ" dirty="0" smtClean="0"/>
              <a:t>Ústavní zřízení – prezidentská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6269"/>
            <a:ext cx="1656184" cy="993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941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Nikósie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0728430"/>
              </p:ext>
            </p:extLst>
          </p:nvPr>
        </p:nvGraphicFramePr>
        <p:xfrm>
          <a:off x="1547664" y="2060848"/>
          <a:ext cx="5688632" cy="3319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6254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Litva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65 200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3 195 702</a:t>
            </a:r>
            <a:endParaRPr lang="cs-CZ" dirty="0" smtClean="0"/>
          </a:p>
          <a:p>
            <a:r>
              <a:rPr lang="cs-CZ" dirty="0" smtClean="0"/>
              <a:t>Oficiální jazyk – litevština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litevský </a:t>
            </a:r>
            <a:r>
              <a:rPr lang="cs-CZ" dirty="0" err="1" smtClean="0"/>
              <a:t>litas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385272"/>
            <a:ext cx="1623054" cy="973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033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Vilnius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1032942"/>
              </p:ext>
            </p:extLst>
          </p:nvPr>
        </p:nvGraphicFramePr>
        <p:xfrm>
          <a:off x="1907704" y="2132856"/>
          <a:ext cx="5472608" cy="339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9629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Lotyšsko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64 </a:t>
            </a:r>
            <a:r>
              <a:rPr lang="cs-CZ" dirty="0" smtClean="0"/>
              <a:t>589 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</a:t>
            </a:r>
            <a:r>
              <a:rPr lang="cs-CZ" dirty="0"/>
              <a:t>– </a:t>
            </a:r>
            <a:r>
              <a:rPr lang="cs-CZ" dirty="0"/>
              <a:t>2 248 000</a:t>
            </a:r>
            <a:endParaRPr lang="cs-CZ" dirty="0"/>
          </a:p>
          <a:p>
            <a:r>
              <a:rPr lang="cs-CZ" dirty="0" smtClean="0"/>
              <a:t>Oficiální jazyk - lotyština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lotyšský lat</a:t>
            </a:r>
          </a:p>
          <a:p>
            <a:endParaRPr lang="cs-CZ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6670"/>
            <a:ext cx="1623814" cy="811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23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Riga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575454"/>
              </p:ext>
            </p:extLst>
          </p:nvPr>
        </p:nvGraphicFramePr>
        <p:xfrm>
          <a:off x="1907704" y="2060848"/>
          <a:ext cx="547260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810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Lucembursko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</a:t>
            </a:r>
            <a:r>
              <a:rPr lang="cs-CZ" dirty="0"/>
              <a:t>2 </a:t>
            </a:r>
            <a:r>
              <a:rPr lang="cs-CZ" dirty="0" smtClean="0"/>
              <a:t>586 </a:t>
            </a:r>
            <a:r>
              <a:rPr lang="cs-CZ" dirty="0" smtClean="0"/>
              <a:t>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491 775</a:t>
            </a:r>
            <a:endParaRPr lang="cs-CZ" dirty="0" smtClean="0"/>
          </a:p>
          <a:p>
            <a:r>
              <a:rPr lang="cs-CZ" dirty="0" smtClean="0"/>
              <a:t>Oficiální jazyk – lucemburština</a:t>
            </a:r>
          </a:p>
          <a:p>
            <a:r>
              <a:rPr lang="cs-CZ" dirty="0" smtClean="0"/>
              <a:t>Ústavní zřízení – velkovévodství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656"/>
            <a:ext cx="1724008" cy="1034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593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Lucemburk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1084338"/>
              </p:ext>
            </p:extLst>
          </p:nvPr>
        </p:nvGraphicFramePr>
        <p:xfrm>
          <a:off x="1907704" y="2204864"/>
          <a:ext cx="5112568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56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Maďarsko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93 030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9 960 000 </a:t>
            </a:r>
          </a:p>
          <a:p>
            <a:r>
              <a:rPr lang="cs-CZ" dirty="0" smtClean="0"/>
              <a:t>Oficiální jazyk – maďarština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forint</a:t>
            </a:r>
          </a:p>
          <a:p>
            <a:endParaRPr lang="cs-CZ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0259"/>
            <a:ext cx="1820019" cy="910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600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Budapešť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561532"/>
              </p:ext>
            </p:extLst>
          </p:nvPr>
        </p:nvGraphicFramePr>
        <p:xfrm>
          <a:off x="1619672" y="2132856"/>
          <a:ext cx="5400600" cy="382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4613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Malta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316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</a:t>
            </a:r>
            <a:r>
              <a:rPr lang="cs-CZ" dirty="0"/>
              <a:t>cca 397 000</a:t>
            </a:r>
            <a:endParaRPr lang="cs-CZ" dirty="0" smtClean="0"/>
          </a:p>
          <a:p>
            <a:r>
              <a:rPr lang="cs-CZ" dirty="0" smtClean="0"/>
              <a:t>Oficiální jazyk – maltština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- euro</a:t>
            </a:r>
          </a:p>
          <a:p>
            <a:endParaRPr lang="cs-CZ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819" y="204012"/>
            <a:ext cx="1701497" cy="112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950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Valletta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1670774"/>
              </p:ext>
            </p:extLst>
          </p:nvPr>
        </p:nvGraphicFramePr>
        <p:xfrm>
          <a:off x="1835696" y="2132856"/>
          <a:ext cx="540060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8011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Německo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357 022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81 831 000</a:t>
            </a:r>
          </a:p>
          <a:p>
            <a:r>
              <a:rPr lang="cs-CZ" dirty="0" smtClean="0"/>
              <a:t>Oficiální jazyk – němčina</a:t>
            </a:r>
          </a:p>
          <a:p>
            <a:r>
              <a:rPr lang="cs-CZ" dirty="0" smtClean="0"/>
              <a:t>Ústavní zřízení – federativní parlamentní republika 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3519"/>
            <a:ext cx="1656184" cy="993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72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Berlín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884640"/>
              </p:ext>
            </p:extLst>
          </p:nvPr>
        </p:nvGraphicFramePr>
        <p:xfrm>
          <a:off x="1907704" y="2132856"/>
          <a:ext cx="5112568" cy="353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Nizozemsko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41 526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16 850 000 </a:t>
            </a:r>
          </a:p>
          <a:p>
            <a:r>
              <a:rPr lang="cs-CZ" dirty="0" smtClean="0"/>
              <a:t>Oficiální jazyk – nizozemština</a:t>
            </a:r>
          </a:p>
          <a:p>
            <a:r>
              <a:rPr lang="cs-CZ" dirty="0" smtClean="0"/>
              <a:t>Ústavní zřízení – konstituční monarchie 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2656"/>
            <a:ext cx="1619687" cy="1074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388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Amsterdam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817296"/>
              </p:ext>
            </p:extLst>
          </p:nvPr>
        </p:nvGraphicFramePr>
        <p:xfrm>
          <a:off x="1547664" y="2204864"/>
          <a:ext cx="5616624" cy="339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434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Polsko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312 679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38 501 000</a:t>
            </a:r>
          </a:p>
          <a:p>
            <a:r>
              <a:rPr lang="cs-CZ" dirty="0" smtClean="0"/>
              <a:t>Oficiální jazyk – polština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</a:t>
            </a:r>
            <a:r>
              <a:rPr lang="cs-CZ" dirty="0" err="1" smtClean="0"/>
              <a:t>zloty</a:t>
            </a:r>
            <a:endParaRPr lang="cs-CZ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7824"/>
            <a:ext cx="1656184" cy="1038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404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Varšava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263669"/>
              </p:ext>
            </p:extLst>
          </p:nvPr>
        </p:nvGraphicFramePr>
        <p:xfrm>
          <a:off x="1835696" y="2132856"/>
          <a:ext cx="5184576" cy="310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2905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Portugalsko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92 391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10 708 692 </a:t>
            </a:r>
          </a:p>
          <a:p>
            <a:r>
              <a:rPr lang="cs-CZ" dirty="0" smtClean="0"/>
              <a:t>Oficiální jazyk – portugalština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6704"/>
            <a:ext cx="1584176" cy="105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565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Lisabon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5140758"/>
              </p:ext>
            </p:extLst>
          </p:nvPr>
        </p:nvGraphicFramePr>
        <p:xfrm>
          <a:off x="1547664" y="2132856"/>
          <a:ext cx="5544616" cy="346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403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278346"/>
            <a:ext cx="8229600" cy="1143000"/>
          </a:xfrm>
        </p:spPr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Rakousko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83 871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8 404 252 </a:t>
            </a:r>
          </a:p>
          <a:p>
            <a:r>
              <a:rPr lang="cs-CZ" dirty="0" smtClean="0"/>
              <a:t>Oficiální jazyk – němčina</a:t>
            </a:r>
          </a:p>
          <a:p>
            <a:r>
              <a:rPr lang="cs-CZ" dirty="0" smtClean="0"/>
              <a:t>Ústavní zřízení – spolková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2656"/>
            <a:ext cx="1656184" cy="109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9023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Vídeň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120565"/>
              </p:ext>
            </p:extLst>
          </p:nvPr>
        </p:nvGraphicFramePr>
        <p:xfrm>
          <a:off x="1619672" y="2204864"/>
          <a:ext cx="5832648" cy="338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72523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Rumunsko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238 391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19 599 506</a:t>
            </a:r>
          </a:p>
          <a:p>
            <a:r>
              <a:rPr lang="cs-CZ" dirty="0" smtClean="0"/>
              <a:t>Oficiální jazyk – rumunština</a:t>
            </a:r>
          </a:p>
          <a:p>
            <a:r>
              <a:rPr lang="cs-CZ" dirty="0" smtClean="0"/>
              <a:t>Ústavní zřízení –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</a:p>
          <a:p>
            <a:r>
              <a:rPr lang="cs-CZ" dirty="0" smtClean="0"/>
              <a:t>Měna – rumunský </a:t>
            </a:r>
            <a:r>
              <a:rPr lang="cs-CZ" dirty="0" err="1" smtClean="0"/>
              <a:t>leu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032" y="392128"/>
            <a:ext cx="1584176" cy="105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3314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Bukurešť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492853"/>
              </p:ext>
            </p:extLst>
          </p:nvPr>
        </p:nvGraphicFramePr>
        <p:xfrm>
          <a:off x="1619672" y="2276872"/>
          <a:ext cx="5184576" cy="310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25006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Řecko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131 940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11 283 293</a:t>
            </a:r>
          </a:p>
          <a:p>
            <a:r>
              <a:rPr lang="cs-CZ" dirty="0" smtClean="0"/>
              <a:t>Oficiální jazyk – řečtina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euro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2484"/>
            <a:ext cx="1512168" cy="1003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154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Atény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437660"/>
              </p:ext>
            </p:extLst>
          </p:nvPr>
        </p:nvGraphicFramePr>
        <p:xfrm>
          <a:off x="1331640" y="1988840"/>
          <a:ext cx="5976664" cy="394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7092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Slovensko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49 035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5 440 078</a:t>
            </a:r>
          </a:p>
          <a:p>
            <a:r>
              <a:rPr lang="cs-CZ" dirty="0" smtClean="0"/>
              <a:t>Oficiální jazyk – slovenština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euro</a:t>
            </a:r>
          </a:p>
          <a:p>
            <a:endParaRPr lang="cs-CZ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0648"/>
            <a:ext cx="1656184" cy="109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2865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Bratislava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875650"/>
              </p:ext>
            </p:extLst>
          </p:nvPr>
        </p:nvGraphicFramePr>
        <p:xfrm>
          <a:off x="1835696" y="2060848"/>
          <a:ext cx="547260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2867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Slovinsko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20 273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1 964 036</a:t>
            </a:r>
          </a:p>
          <a:p>
            <a:r>
              <a:rPr lang="cs-CZ" dirty="0" smtClean="0"/>
              <a:t>Oficiální jazyk – slovinština</a:t>
            </a:r>
          </a:p>
          <a:p>
            <a:r>
              <a:rPr lang="cs-CZ" dirty="0" smtClean="0"/>
              <a:t>Ústavní zřízení – parlamentní republika</a:t>
            </a:r>
          </a:p>
          <a:p>
            <a:r>
              <a:rPr lang="cs-CZ" dirty="0" smtClean="0"/>
              <a:t>Měna – euro </a:t>
            </a:r>
          </a:p>
          <a:p>
            <a:endParaRPr lang="cs-CZ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8635"/>
            <a:ext cx="1623814" cy="811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208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Lublaň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2983614"/>
              </p:ext>
            </p:extLst>
          </p:nvPr>
        </p:nvGraphicFramePr>
        <p:xfrm>
          <a:off x="1475656" y="2060848"/>
          <a:ext cx="5400600" cy="383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44434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Spojené království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243 610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62 041 000 </a:t>
            </a:r>
          </a:p>
          <a:p>
            <a:r>
              <a:rPr lang="cs-CZ" dirty="0" smtClean="0"/>
              <a:t>Oficiální jazyk – angličtina </a:t>
            </a:r>
          </a:p>
          <a:p>
            <a:r>
              <a:rPr lang="cs-CZ" dirty="0" smtClean="0"/>
              <a:t>Ústavní zřízení – parlamentní monarchie </a:t>
            </a:r>
          </a:p>
          <a:p>
            <a:r>
              <a:rPr lang="cs-CZ" dirty="0" smtClean="0"/>
              <a:t>Měna – libra šterlinků</a:t>
            </a:r>
          </a:p>
          <a:p>
            <a:endParaRPr lang="cs-CZ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2317"/>
            <a:ext cx="2055862" cy="102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5690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Londýn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787802"/>
              </p:ext>
            </p:extLst>
          </p:nvPr>
        </p:nvGraphicFramePr>
        <p:xfrm>
          <a:off x="1547664" y="2132856"/>
          <a:ext cx="5688632" cy="3319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50755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Španělsko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504 782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46 063 511</a:t>
            </a:r>
          </a:p>
          <a:p>
            <a:r>
              <a:rPr lang="cs-CZ" dirty="0" smtClean="0"/>
              <a:t>Oficiální jazyk – španělština </a:t>
            </a:r>
          </a:p>
          <a:p>
            <a:r>
              <a:rPr lang="cs-CZ" dirty="0" smtClean="0"/>
              <a:t>Ústavní zřízení – konstituční monarchie</a:t>
            </a:r>
          </a:p>
          <a:p>
            <a:r>
              <a:rPr lang="cs-CZ" dirty="0" smtClean="0"/>
              <a:t>Měna – euro </a:t>
            </a:r>
          </a:p>
          <a:p>
            <a:endParaRPr lang="cs-CZ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152" y="332656"/>
            <a:ext cx="1584176" cy="105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7143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Madrid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1688084"/>
              </p:ext>
            </p:extLst>
          </p:nvPr>
        </p:nvGraphicFramePr>
        <p:xfrm>
          <a:off x="1259632" y="2060848"/>
          <a:ext cx="5976664" cy="394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1747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Švédsko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 – 449 964 km</a:t>
            </a:r>
            <a:r>
              <a:rPr lang="cs-CZ" dirty="0" smtClean="0"/>
              <a:t>²</a:t>
            </a:r>
            <a:endParaRPr lang="cs-CZ" dirty="0" smtClean="0"/>
          </a:p>
          <a:p>
            <a:r>
              <a:rPr lang="cs-CZ" dirty="0" smtClean="0"/>
              <a:t>Počet obyvatel – 9 316 000</a:t>
            </a:r>
          </a:p>
          <a:p>
            <a:r>
              <a:rPr lang="cs-CZ" dirty="0" smtClean="0"/>
              <a:t>Oficiální jazyk – švédština </a:t>
            </a:r>
          </a:p>
          <a:p>
            <a:r>
              <a:rPr lang="cs-CZ" dirty="0" smtClean="0"/>
              <a:t>Ústavní zřízení – konstituční monarchie</a:t>
            </a:r>
          </a:p>
          <a:p>
            <a:r>
              <a:rPr lang="cs-CZ" dirty="0" smtClean="0"/>
              <a:t>Měna – švédská koruna</a:t>
            </a:r>
          </a:p>
          <a:p>
            <a:endParaRPr lang="cs-CZ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2656"/>
            <a:ext cx="1656184" cy="1038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60616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Stockholm</a:t>
            </a:r>
            <a:endParaRPr lang="cs-CZ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285561"/>
              </p:ext>
            </p:extLst>
          </p:nvPr>
        </p:nvGraphicFramePr>
        <p:xfrm>
          <a:off x="1763688" y="2204864"/>
          <a:ext cx="5184576" cy="346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07443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2132856"/>
            <a:ext cx="7467600" cy="4525963"/>
          </a:xfrm>
        </p:spPr>
        <p:txBody>
          <a:bodyPr>
            <a:normAutofit/>
          </a:bodyPr>
          <a:lstStyle/>
          <a:p>
            <a:r>
              <a:rPr lang="cs-CZ" sz="4800" dirty="0" smtClean="0"/>
              <a:t>Děkuji za pozornost! ☺</a:t>
            </a:r>
            <a:endParaRPr lang="cs-CZ" sz="4800" dirty="0"/>
          </a:p>
        </p:txBody>
      </p:sp>
    </p:spTree>
    <p:extLst>
      <p:ext uri="{BB962C8B-B14F-4D97-AF65-F5344CB8AC3E}">
        <p14:creationId xmlns:p14="http://schemas.microsoft.com/office/powerpoint/2010/main" val="1907615461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ký">
  <a:themeElements>
    <a:clrScheme name="Technický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ký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183</TotalTime>
  <Words>637</Words>
  <Application>Microsoft Office PowerPoint</Application>
  <PresentationFormat>Předvádění na obrazovce (4:3)</PresentationFormat>
  <Paragraphs>219</Paragraphs>
  <Slides>56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56</vt:i4>
      </vt:variant>
    </vt:vector>
  </HeadingPairs>
  <TitlesOfParts>
    <vt:vector size="57" baseType="lpstr">
      <vt:lpstr>Technický</vt:lpstr>
      <vt:lpstr>Státy Evropské Unie</vt:lpstr>
      <vt:lpstr>Belgie</vt:lpstr>
      <vt:lpstr>Brusel</vt:lpstr>
      <vt:lpstr>Bulharsko</vt:lpstr>
      <vt:lpstr>Sofie</vt:lpstr>
      <vt:lpstr>Česká republika</vt:lpstr>
      <vt:lpstr>Praha</vt:lpstr>
      <vt:lpstr>Dánsko</vt:lpstr>
      <vt:lpstr>Kodaň</vt:lpstr>
      <vt:lpstr>Estonsko</vt:lpstr>
      <vt:lpstr>Tallinn</vt:lpstr>
      <vt:lpstr>Finsko</vt:lpstr>
      <vt:lpstr>Helsinky</vt:lpstr>
      <vt:lpstr>Francie</vt:lpstr>
      <vt:lpstr>Paříž</vt:lpstr>
      <vt:lpstr>Irsko</vt:lpstr>
      <vt:lpstr>Dublin</vt:lpstr>
      <vt:lpstr>Itálie</vt:lpstr>
      <vt:lpstr>Řím</vt:lpstr>
      <vt:lpstr>Kypr</vt:lpstr>
      <vt:lpstr>Nikósie</vt:lpstr>
      <vt:lpstr>Litva</vt:lpstr>
      <vt:lpstr>Vilnius</vt:lpstr>
      <vt:lpstr>Lotyšsko</vt:lpstr>
      <vt:lpstr>Riga</vt:lpstr>
      <vt:lpstr>Lucembursko</vt:lpstr>
      <vt:lpstr>Lucemburk</vt:lpstr>
      <vt:lpstr>Maďarsko</vt:lpstr>
      <vt:lpstr>Budapešť</vt:lpstr>
      <vt:lpstr>Malta</vt:lpstr>
      <vt:lpstr>Valletta</vt:lpstr>
      <vt:lpstr>Německo</vt:lpstr>
      <vt:lpstr>Berlín</vt:lpstr>
      <vt:lpstr>Nizozemsko</vt:lpstr>
      <vt:lpstr>Amsterdam</vt:lpstr>
      <vt:lpstr>Polsko</vt:lpstr>
      <vt:lpstr>Varšava</vt:lpstr>
      <vt:lpstr>Portugalsko</vt:lpstr>
      <vt:lpstr>Lisabon</vt:lpstr>
      <vt:lpstr>Rakousko</vt:lpstr>
      <vt:lpstr>Vídeň</vt:lpstr>
      <vt:lpstr>Rumunsko</vt:lpstr>
      <vt:lpstr>Bukurešť</vt:lpstr>
      <vt:lpstr>Řecko</vt:lpstr>
      <vt:lpstr>Atény</vt:lpstr>
      <vt:lpstr>Slovensko</vt:lpstr>
      <vt:lpstr>Bratislava</vt:lpstr>
      <vt:lpstr>Slovinsko</vt:lpstr>
      <vt:lpstr>Lublaň</vt:lpstr>
      <vt:lpstr> Spojené království</vt:lpstr>
      <vt:lpstr>Londýn</vt:lpstr>
      <vt:lpstr>Španělsko</vt:lpstr>
      <vt:lpstr>Madrid</vt:lpstr>
      <vt:lpstr>Švédsko</vt:lpstr>
      <vt:lpstr>Stockholm</vt:lpstr>
      <vt:lpstr>Prezentace aplikace PowerPoint</vt:lpstr>
    </vt:vector>
  </TitlesOfParts>
  <Company>Dům dětí a mládeže Praha 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Stanice techniků Vyšehrad</dc:creator>
  <cp:lastModifiedBy>Stanice techniků Vyšehrad</cp:lastModifiedBy>
  <cp:revision>18</cp:revision>
  <dcterms:created xsi:type="dcterms:W3CDTF">2012-06-23T07:57:56Z</dcterms:created>
  <dcterms:modified xsi:type="dcterms:W3CDTF">2012-06-23T11:01:26Z</dcterms:modified>
</cp:coreProperties>
</file>