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4" autoAdjust="0"/>
    <p:restoredTop sz="94660"/>
  </p:normalViewPr>
  <p:slideViewPr>
    <p:cSldViewPr>
      <p:cViewPr varScale="1">
        <p:scale>
          <a:sx n="49" d="100"/>
          <a:sy n="49" d="100"/>
        </p:scale>
        <p:origin x="-102" y="-12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Teploty.xlsx" TargetMode="External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9\Sr&#225;&#382;k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 smtClean="0"/>
              <a:t>Průměrná měsíční teplota</a:t>
            </a:r>
            <a:r>
              <a:rPr lang="cs-CZ" baseline="0" dirty="0" smtClean="0"/>
              <a:t> v </a:t>
            </a:r>
            <a:r>
              <a:rPr lang="cs-CZ" sz="1800" b="1" i="0" u="none" strike="noStrike" baseline="0" dirty="0" smtClean="0"/>
              <a:t>°C </a:t>
            </a:r>
            <a:r>
              <a:rPr lang="cs-CZ" baseline="0" dirty="0" smtClean="0"/>
              <a:t> 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Brusel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List1!$B$2:$M$2</c:f>
              <c:numCache>
                <c:formatCode>General</c:formatCode>
                <c:ptCount val="12"/>
                <c:pt idx="0">
                  <c:v>3.3</c:v>
                </c:pt>
                <c:pt idx="1">
                  <c:v>3.7</c:v>
                </c:pt>
                <c:pt idx="2">
                  <c:v>6.8</c:v>
                </c:pt>
                <c:pt idx="3">
                  <c:v>9.8000000000000007</c:v>
                </c:pt>
                <c:pt idx="4">
                  <c:v>13.6</c:v>
                </c:pt>
                <c:pt idx="5">
                  <c:v>16.2</c:v>
                </c:pt>
                <c:pt idx="6">
                  <c:v>18.399999999999999</c:v>
                </c:pt>
                <c:pt idx="7">
                  <c:v>18</c:v>
                </c:pt>
                <c:pt idx="8">
                  <c:v>14.9</c:v>
                </c:pt>
                <c:pt idx="9">
                  <c:v>11.1</c:v>
                </c:pt>
                <c:pt idx="10">
                  <c:v>6.8</c:v>
                </c:pt>
                <c:pt idx="11">
                  <c:v>3.9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641792"/>
        <c:axId val="118643712"/>
      </c:lineChart>
      <c:catAx>
        <c:axId val="118641792"/>
        <c:scaling>
          <c:orientation val="minMax"/>
        </c:scaling>
        <c:delete val="0"/>
        <c:axPos val="b"/>
        <c:majorTickMark val="out"/>
        <c:minorTickMark val="none"/>
        <c:tickLblPos val="nextTo"/>
        <c:crossAx val="118643712"/>
        <c:crosses val="autoZero"/>
        <c:auto val="1"/>
        <c:lblAlgn val="ctr"/>
        <c:lblOffset val="100"/>
        <c:noMultiLvlLbl val="0"/>
      </c:catAx>
      <c:valAx>
        <c:axId val="118643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86417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 smtClean="0"/>
              <a:t>Průměrné měsíční srážky</a:t>
            </a:r>
            <a:r>
              <a:rPr lang="cs-CZ" baseline="0" dirty="0" smtClean="0"/>
              <a:t> v mm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Brusel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List1!$B$2:$M$2</c:f>
              <c:numCache>
                <c:formatCode>General</c:formatCode>
                <c:ptCount val="12"/>
                <c:pt idx="0">
                  <c:v>76.099999999999994</c:v>
                </c:pt>
                <c:pt idx="1">
                  <c:v>63.1</c:v>
                </c:pt>
                <c:pt idx="2">
                  <c:v>70</c:v>
                </c:pt>
                <c:pt idx="3">
                  <c:v>51.3</c:v>
                </c:pt>
                <c:pt idx="4">
                  <c:v>66.5</c:v>
                </c:pt>
                <c:pt idx="5">
                  <c:v>71.8</c:v>
                </c:pt>
                <c:pt idx="6">
                  <c:v>73.5</c:v>
                </c:pt>
                <c:pt idx="7">
                  <c:v>79.3</c:v>
                </c:pt>
                <c:pt idx="8">
                  <c:v>68.900000000000006</c:v>
                </c:pt>
                <c:pt idx="9">
                  <c:v>74.900000000000006</c:v>
                </c:pt>
                <c:pt idx="10">
                  <c:v>76.400000000000006</c:v>
                </c:pt>
                <c:pt idx="11">
                  <c:v>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017664"/>
        <c:axId val="143700352"/>
      </c:lineChart>
      <c:catAx>
        <c:axId val="142017664"/>
        <c:scaling>
          <c:orientation val="minMax"/>
        </c:scaling>
        <c:delete val="0"/>
        <c:axPos val="b"/>
        <c:majorTickMark val="out"/>
        <c:minorTickMark val="none"/>
        <c:tickLblPos val="nextTo"/>
        <c:crossAx val="143700352"/>
        <c:crosses val="autoZero"/>
        <c:auto val="1"/>
        <c:lblAlgn val="ctr"/>
        <c:lblOffset val="100"/>
        <c:noMultiLvlLbl val="0"/>
      </c:catAx>
      <c:valAx>
        <c:axId val="143700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0176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List1!$A$3</c:f>
              <c:strCache>
                <c:ptCount val="1"/>
                <c:pt idx="0">
                  <c:v>Sofie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List1!$B$3:$M$3</c:f>
              <c:numCache>
                <c:formatCode>General</c:formatCode>
                <c:ptCount val="12"/>
                <c:pt idx="0">
                  <c:v>-1.9</c:v>
                </c:pt>
                <c:pt idx="1">
                  <c:v>0.6</c:v>
                </c:pt>
                <c:pt idx="2" formatCode="d\-mmm">
                  <c:v>4.4000000000000004</c:v>
                </c:pt>
                <c:pt idx="3">
                  <c:v>10.4</c:v>
                </c:pt>
                <c:pt idx="4">
                  <c:v>14.9</c:v>
                </c:pt>
                <c:pt idx="5">
                  <c:v>18.3</c:v>
                </c:pt>
                <c:pt idx="6">
                  <c:v>20.5</c:v>
                </c:pt>
                <c:pt idx="7">
                  <c:v>20</c:v>
                </c:pt>
                <c:pt idx="8">
                  <c:v>16.100000000000001</c:v>
                </c:pt>
                <c:pt idx="9">
                  <c:v>10.3</c:v>
                </c:pt>
                <c:pt idx="10">
                  <c:v>5.5</c:v>
                </c:pt>
                <c:pt idx="11">
                  <c:v>0.7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774912"/>
        <c:axId val="90787840"/>
      </c:lineChart>
      <c:catAx>
        <c:axId val="90774912"/>
        <c:scaling>
          <c:orientation val="minMax"/>
        </c:scaling>
        <c:delete val="0"/>
        <c:axPos val="b"/>
        <c:majorTickMark val="out"/>
        <c:minorTickMark val="none"/>
        <c:tickLblPos val="nextTo"/>
        <c:crossAx val="90787840"/>
        <c:crosses val="autoZero"/>
        <c:auto val="1"/>
        <c:lblAlgn val="ctr"/>
        <c:lblOffset val="100"/>
        <c:noMultiLvlLbl val="0"/>
      </c:catAx>
      <c:valAx>
        <c:axId val="90787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774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List1!$A$3</c:f>
              <c:strCache>
                <c:ptCount val="1"/>
                <c:pt idx="0">
                  <c:v>Sofie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List1!$B$3:$M$3</c:f>
              <c:numCache>
                <c:formatCode>General</c:formatCode>
                <c:ptCount val="12"/>
                <c:pt idx="0">
                  <c:v>28</c:v>
                </c:pt>
                <c:pt idx="1">
                  <c:v>31</c:v>
                </c:pt>
                <c:pt idx="2">
                  <c:v>38</c:v>
                </c:pt>
                <c:pt idx="3">
                  <c:v>51</c:v>
                </c:pt>
                <c:pt idx="4">
                  <c:v>73</c:v>
                </c:pt>
                <c:pt idx="5">
                  <c:v>75</c:v>
                </c:pt>
                <c:pt idx="6">
                  <c:v>63</c:v>
                </c:pt>
                <c:pt idx="7">
                  <c:v>51</c:v>
                </c:pt>
                <c:pt idx="8">
                  <c:v>38</c:v>
                </c:pt>
                <c:pt idx="9">
                  <c:v>35</c:v>
                </c:pt>
                <c:pt idx="10">
                  <c:v>48</c:v>
                </c:pt>
                <c:pt idx="11">
                  <c:v>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842624"/>
        <c:axId val="130844544"/>
      </c:lineChart>
      <c:catAx>
        <c:axId val="130842624"/>
        <c:scaling>
          <c:orientation val="minMax"/>
        </c:scaling>
        <c:delete val="0"/>
        <c:axPos val="b"/>
        <c:majorTickMark val="out"/>
        <c:minorTickMark val="none"/>
        <c:tickLblPos val="nextTo"/>
        <c:crossAx val="130844544"/>
        <c:crosses val="autoZero"/>
        <c:auto val="1"/>
        <c:lblAlgn val="ctr"/>
        <c:lblOffset val="100"/>
        <c:noMultiLvlLbl val="0"/>
      </c:catAx>
      <c:valAx>
        <c:axId val="130844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8426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List1!$A$4</c:f>
              <c:strCache>
                <c:ptCount val="1"/>
                <c:pt idx="0">
                  <c:v>Praha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List1!$B$4:$M$4</c:f>
              <c:numCache>
                <c:formatCode>General</c:formatCode>
                <c:ptCount val="12"/>
                <c:pt idx="0">
                  <c:v>-4.5999999999999996</c:v>
                </c:pt>
                <c:pt idx="1">
                  <c:v>-3.8</c:v>
                </c:pt>
                <c:pt idx="2">
                  <c:v>-0.5</c:v>
                </c:pt>
                <c:pt idx="3" formatCode="d\-mmm">
                  <c:v>3.1</c:v>
                </c:pt>
                <c:pt idx="4">
                  <c:v>8.4</c:v>
                </c:pt>
                <c:pt idx="5">
                  <c:v>11.2</c:v>
                </c:pt>
                <c:pt idx="6">
                  <c:v>13.5</c:v>
                </c:pt>
                <c:pt idx="7">
                  <c:v>13.3</c:v>
                </c:pt>
                <c:pt idx="8">
                  <c:v>9.5</c:v>
                </c:pt>
                <c:pt idx="9">
                  <c:v>5.0999999999999996</c:v>
                </c:pt>
                <c:pt idx="10">
                  <c:v>0.9</c:v>
                </c:pt>
                <c:pt idx="11">
                  <c:v>-2.1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058752"/>
        <c:axId val="116397184"/>
      </c:lineChart>
      <c:catAx>
        <c:axId val="116058752"/>
        <c:scaling>
          <c:orientation val="minMax"/>
        </c:scaling>
        <c:delete val="0"/>
        <c:axPos val="b"/>
        <c:majorTickMark val="out"/>
        <c:minorTickMark val="none"/>
        <c:tickLblPos val="nextTo"/>
        <c:crossAx val="116397184"/>
        <c:crosses val="autoZero"/>
        <c:auto val="1"/>
        <c:lblAlgn val="ctr"/>
        <c:lblOffset val="100"/>
        <c:noMultiLvlLbl val="0"/>
      </c:catAx>
      <c:valAx>
        <c:axId val="116397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0587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List1!$A$4</c:f>
              <c:strCache>
                <c:ptCount val="1"/>
                <c:pt idx="0">
                  <c:v>Praha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List1!$B$4:$M$4</c:f>
              <c:numCache>
                <c:formatCode>General</c:formatCode>
                <c:ptCount val="12"/>
                <c:pt idx="0">
                  <c:v>23.5</c:v>
                </c:pt>
                <c:pt idx="1">
                  <c:v>22.6</c:v>
                </c:pt>
                <c:pt idx="2">
                  <c:v>28.1</c:v>
                </c:pt>
                <c:pt idx="3">
                  <c:v>38.200000000000003</c:v>
                </c:pt>
                <c:pt idx="4">
                  <c:v>77.2</c:v>
                </c:pt>
                <c:pt idx="5">
                  <c:v>72.7</c:v>
                </c:pt>
                <c:pt idx="6">
                  <c:v>66.2</c:v>
                </c:pt>
                <c:pt idx="7">
                  <c:v>69.599999999999994</c:v>
                </c:pt>
                <c:pt idx="8">
                  <c:v>40</c:v>
                </c:pt>
                <c:pt idx="9">
                  <c:v>30.5</c:v>
                </c:pt>
                <c:pt idx="10">
                  <c:v>31.9</c:v>
                </c:pt>
                <c:pt idx="11">
                  <c:v>25.3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929728"/>
        <c:axId val="143931264"/>
      </c:lineChart>
      <c:catAx>
        <c:axId val="143929728"/>
        <c:scaling>
          <c:orientation val="minMax"/>
        </c:scaling>
        <c:delete val="0"/>
        <c:axPos val="b"/>
        <c:majorTickMark val="out"/>
        <c:minorTickMark val="none"/>
        <c:tickLblPos val="nextTo"/>
        <c:crossAx val="143931264"/>
        <c:crosses val="autoZero"/>
        <c:auto val="1"/>
        <c:lblAlgn val="ctr"/>
        <c:lblOffset val="100"/>
        <c:noMultiLvlLbl val="0"/>
      </c:catAx>
      <c:valAx>
        <c:axId val="143931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929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List1!$A$5</c:f>
              <c:strCache>
                <c:ptCount val="1"/>
                <c:pt idx="0">
                  <c:v>Kodaň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List1!$B$5:$M$5</c:f>
              <c:numCache>
                <c:formatCode>General</c:formatCode>
                <c:ptCount val="12"/>
                <c:pt idx="0">
                  <c:v>0.1</c:v>
                </c:pt>
                <c:pt idx="1">
                  <c:v>-0.1</c:v>
                </c:pt>
                <c:pt idx="2">
                  <c:v>2</c:v>
                </c:pt>
                <c:pt idx="3" formatCode="d\-mmm">
                  <c:v>5.7</c:v>
                </c:pt>
                <c:pt idx="4">
                  <c:v>10.9</c:v>
                </c:pt>
                <c:pt idx="5">
                  <c:v>15.1</c:v>
                </c:pt>
                <c:pt idx="6">
                  <c:v>16.399999999999999</c:v>
                </c:pt>
                <c:pt idx="7">
                  <c:v>16.3</c:v>
                </c:pt>
                <c:pt idx="8">
                  <c:v>13.2</c:v>
                </c:pt>
                <c:pt idx="9">
                  <c:v>9.5</c:v>
                </c:pt>
                <c:pt idx="10">
                  <c:v>5.0999999999999996</c:v>
                </c:pt>
                <c:pt idx="11">
                  <c:v>1.8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331648"/>
        <c:axId val="116333568"/>
      </c:lineChart>
      <c:catAx>
        <c:axId val="116331648"/>
        <c:scaling>
          <c:orientation val="minMax"/>
        </c:scaling>
        <c:delete val="0"/>
        <c:axPos val="b"/>
        <c:majorTickMark val="out"/>
        <c:minorTickMark val="none"/>
        <c:tickLblPos val="nextTo"/>
        <c:crossAx val="116333568"/>
        <c:crosses val="autoZero"/>
        <c:auto val="1"/>
        <c:lblAlgn val="ctr"/>
        <c:lblOffset val="100"/>
        <c:noMultiLvlLbl val="0"/>
      </c:catAx>
      <c:valAx>
        <c:axId val="116333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331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List1!$A$5</c:f>
              <c:strCache>
                <c:ptCount val="1"/>
                <c:pt idx="0">
                  <c:v>Kodaň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List1!$B$5:$M$5</c:f>
              <c:numCache>
                <c:formatCode>General</c:formatCode>
                <c:ptCount val="12"/>
                <c:pt idx="0">
                  <c:v>46</c:v>
                </c:pt>
                <c:pt idx="1">
                  <c:v>30</c:v>
                </c:pt>
                <c:pt idx="2">
                  <c:v>39</c:v>
                </c:pt>
                <c:pt idx="3">
                  <c:v>39</c:v>
                </c:pt>
                <c:pt idx="4">
                  <c:v>42</c:v>
                </c:pt>
                <c:pt idx="5">
                  <c:v>52</c:v>
                </c:pt>
                <c:pt idx="6">
                  <c:v>68</c:v>
                </c:pt>
                <c:pt idx="7">
                  <c:v>64</c:v>
                </c:pt>
                <c:pt idx="8">
                  <c:v>60</c:v>
                </c:pt>
                <c:pt idx="9">
                  <c:v>56</c:v>
                </c:pt>
                <c:pt idx="10">
                  <c:v>61</c:v>
                </c:pt>
                <c:pt idx="11">
                  <c:v>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143936"/>
        <c:axId val="129145472"/>
      </c:lineChart>
      <c:catAx>
        <c:axId val="129143936"/>
        <c:scaling>
          <c:orientation val="minMax"/>
        </c:scaling>
        <c:delete val="0"/>
        <c:axPos val="b"/>
        <c:majorTickMark val="out"/>
        <c:minorTickMark val="none"/>
        <c:tickLblPos val="nextTo"/>
        <c:crossAx val="129145472"/>
        <c:crosses val="autoZero"/>
        <c:auto val="1"/>
        <c:lblAlgn val="ctr"/>
        <c:lblOffset val="100"/>
        <c:noMultiLvlLbl val="0"/>
      </c:catAx>
      <c:valAx>
        <c:axId val="129145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1439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List1!$A$6</c:f>
              <c:strCache>
                <c:ptCount val="1"/>
                <c:pt idx="0">
                  <c:v>Tallinn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List1!$B$6:$M$6</c:f>
              <c:numCache>
                <c:formatCode>General</c:formatCode>
                <c:ptCount val="12"/>
                <c:pt idx="0">
                  <c:v>-2.9</c:v>
                </c:pt>
                <c:pt idx="1">
                  <c:v>-3</c:v>
                </c:pt>
                <c:pt idx="2">
                  <c:v>0.8</c:v>
                </c:pt>
                <c:pt idx="3">
                  <c:v>7.3</c:v>
                </c:pt>
                <c:pt idx="4">
                  <c:v>14</c:v>
                </c:pt>
                <c:pt idx="5">
                  <c:v>18.8</c:v>
                </c:pt>
                <c:pt idx="6">
                  <c:v>21.8</c:v>
                </c:pt>
                <c:pt idx="7">
                  <c:v>19.899999999999999</c:v>
                </c:pt>
                <c:pt idx="8">
                  <c:v>14.9</c:v>
                </c:pt>
                <c:pt idx="9">
                  <c:v>9</c:v>
                </c:pt>
                <c:pt idx="10">
                  <c:v>3.3</c:v>
                </c:pt>
                <c:pt idx="11">
                  <c:v>-0.2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108352"/>
        <c:axId val="121282560"/>
      </c:lineChart>
      <c:catAx>
        <c:axId val="121108352"/>
        <c:scaling>
          <c:orientation val="minMax"/>
        </c:scaling>
        <c:delete val="0"/>
        <c:axPos val="b"/>
        <c:majorTickMark val="out"/>
        <c:minorTickMark val="none"/>
        <c:tickLblPos val="nextTo"/>
        <c:crossAx val="121282560"/>
        <c:crosses val="autoZero"/>
        <c:auto val="1"/>
        <c:lblAlgn val="ctr"/>
        <c:lblOffset val="100"/>
        <c:noMultiLvlLbl val="0"/>
      </c:catAx>
      <c:valAx>
        <c:axId val="121282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1083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List1!$A$6</c:f>
              <c:strCache>
                <c:ptCount val="1"/>
                <c:pt idx="0">
                  <c:v>Tallinn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List1!$B$6:$M$6</c:f>
              <c:numCache>
                <c:formatCode>General</c:formatCode>
                <c:ptCount val="12"/>
                <c:pt idx="0">
                  <c:v>45</c:v>
                </c:pt>
                <c:pt idx="1">
                  <c:v>29</c:v>
                </c:pt>
                <c:pt idx="2">
                  <c:v>29</c:v>
                </c:pt>
                <c:pt idx="3">
                  <c:v>36</c:v>
                </c:pt>
                <c:pt idx="4">
                  <c:v>37</c:v>
                </c:pt>
                <c:pt idx="5">
                  <c:v>53</c:v>
                </c:pt>
                <c:pt idx="6">
                  <c:v>79</c:v>
                </c:pt>
                <c:pt idx="7">
                  <c:v>84</c:v>
                </c:pt>
                <c:pt idx="8">
                  <c:v>82</c:v>
                </c:pt>
                <c:pt idx="9">
                  <c:v>70</c:v>
                </c:pt>
                <c:pt idx="10">
                  <c:v>68</c:v>
                </c:pt>
                <c:pt idx="11">
                  <c:v>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474240"/>
        <c:axId val="157810688"/>
      </c:lineChart>
      <c:catAx>
        <c:axId val="140474240"/>
        <c:scaling>
          <c:orientation val="minMax"/>
        </c:scaling>
        <c:delete val="0"/>
        <c:axPos val="b"/>
        <c:majorTickMark val="out"/>
        <c:minorTickMark val="none"/>
        <c:tickLblPos val="nextTo"/>
        <c:crossAx val="157810688"/>
        <c:crosses val="autoZero"/>
        <c:auto val="1"/>
        <c:lblAlgn val="ctr"/>
        <c:lblOffset val="100"/>
        <c:noMultiLvlLbl val="0"/>
      </c:catAx>
      <c:valAx>
        <c:axId val="157810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4742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List1!$A$7</c:f>
              <c:strCache>
                <c:ptCount val="1"/>
                <c:pt idx="0">
                  <c:v>Helsinky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List1!$B$7:$M$7</c:f>
              <c:numCache>
                <c:formatCode>General</c:formatCode>
                <c:ptCount val="12"/>
                <c:pt idx="0">
                  <c:v>-3.9</c:v>
                </c:pt>
                <c:pt idx="1">
                  <c:v>-4.7</c:v>
                </c:pt>
                <c:pt idx="2">
                  <c:v>-1.3</c:v>
                </c:pt>
                <c:pt idx="3">
                  <c:v>3.9</c:v>
                </c:pt>
                <c:pt idx="4">
                  <c:v>10.199999999999999</c:v>
                </c:pt>
                <c:pt idx="5">
                  <c:v>14.6</c:v>
                </c:pt>
                <c:pt idx="6">
                  <c:v>17.8</c:v>
                </c:pt>
                <c:pt idx="7">
                  <c:v>16.3</c:v>
                </c:pt>
                <c:pt idx="8">
                  <c:v>11.5</c:v>
                </c:pt>
                <c:pt idx="9">
                  <c:v>6.6</c:v>
                </c:pt>
                <c:pt idx="10">
                  <c:v>1.6</c:v>
                </c:pt>
                <c:pt idx="11">
                  <c:v>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626496"/>
        <c:axId val="89645056"/>
      </c:lineChart>
      <c:catAx>
        <c:axId val="89626496"/>
        <c:scaling>
          <c:orientation val="minMax"/>
        </c:scaling>
        <c:delete val="0"/>
        <c:axPos val="b"/>
        <c:majorTickMark val="out"/>
        <c:minorTickMark val="none"/>
        <c:tickLblPos val="nextTo"/>
        <c:crossAx val="89645056"/>
        <c:crosses val="autoZero"/>
        <c:auto val="1"/>
        <c:lblAlgn val="ctr"/>
        <c:lblOffset val="100"/>
        <c:noMultiLvlLbl val="0"/>
      </c:catAx>
      <c:valAx>
        <c:axId val="89645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626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List1!$A$7</c:f>
              <c:strCache>
                <c:ptCount val="1"/>
                <c:pt idx="0">
                  <c:v>Helsinky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List1!$B$7:$M$7</c:f>
              <c:numCache>
                <c:formatCode>General</c:formatCode>
                <c:ptCount val="12"/>
                <c:pt idx="0">
                  <c:v>52</c:v>
                </c:pt>
                <c:pt idx="1">
                  <c:v>36</c:v>
                </c:pt>
                <c:pt idx="2">
                  <c:v>38</c:v>
                </c:pt>
                <c:pt idx="3">
                  <c:v>32</c:v>
                </c:pt>
                <c:pt idx="4">
                  <c:v>37</c:v>
                </c:pt>
                <c:pt idx="5">
                  <c:v>57</c:v>
                </c:pt>
                <c:pt idx="6">
                  <c:v>63</c:v>
                </c:pt>
                <c:pt idx="7">
                  <c:v>80</c:v>
                </c:pt>
                <c:pt idx="8">
                  <c:v>56</c:v>
                </c:pt>
                <c:pt idx="9">
                  <c:v>76</c:v>
                </c:pt>
                <c:pt idx="10">
                  <c:v>70</c:v>
                </c:pt>
                <c:pt idx="11">
                  <c:v>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114496"/>
        <c:axId val="131116032"/>
      </c:lineChart>
      <c:catAx>
        <c:axId val="131114496"/>
        <c:scaling>
          <c:orientation val="minMax"/>
        </c:scaling>
        <c:delete val="0"/>
        <c:axPos val="b"/>
        <c:majorTickMark val="out"/>
        <c:minorTickMark val="none"/>
        <c:tickLblPos val="nextTo"/>
        <c:crossAx val="131116032"/>
        <c:crosses val="autoZero"/>
        <c:auto val="1"/>
        <c:lblAlgn val="ctr"/>
        <c:lblOffset val="100"/>
        <c:noMultiLvlLbl val="0"/>
      </c:catAx>
      <c:valAx>
        <c:axId val="131116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114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List1!$A$8</c:f>
              <c:strCache>
                <c:ptCount val="1"/>
                <c:pt idx="0">
                  <c:v>Paříž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List1!$B$8:$M$8</c:f>
              <c:numCache>
                <c:formatCode>General</c:formatCode>
                <c:ptCount val="12"/>
                <c:pt idx="0">
                  <c:v>6.9</c:v>
                </c:pt>
                <c:pt idx="1">
                  <c:v>8.1999999999999993</c:v>
                </c:pt>
                <c:pt idx="2">
                  <c:v>11.8</c:v>
                </c:pt>
                <c:pt idx="3">
                  <c:v>14.7</c:v>
                </c:pt>
                <c:pt idx="4">
                  <c:v>19</c:v>
                </c:pt>
                <c:pt idx="5">
                  <c:v>22.7</c:v>
                </c:pt>
                <c:pt idx="6">
                  <c:v>25.2</c:v>
                </c:pt>
                <c:pt idx="7">
                  <c:v>25</c:v>
                </c:pt>
                <c:pt idx="8">
                  <c:v>20.8</c:v>
                </c:pt>
                <c:pt idx="9">
                  <c:v>15.8</c:v>
                </c:pt>
                <c:pt idx="10">
                  <c:v>10.4</c:v>
                </c:pt>
                <c:pt idx="11">
                  <c:v>7.8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484352"/>
        <c:axId val="92486656"/>
      </c:lineChart>
      <c:catAx>
        <c:axId val="92484352"/>
        <c:scaling>
          <c:orientation val="minMax"/>
        </c:scaling>
        <c:delete val="0"/>
        <c:axPos val="b"/>
        <c:majorTickMark val="out"/>
        <c:minorTickMark val="none"/>
        <c:tickLblPos val="nextTo"/>
        <c:crossAx val="92486656"/>
        <c:crosses val="autoZero"/>
        <c:auto val="1"/>
        <c:lblAlgn val="ctr"/>
        <c:lblOffset val="100"/>
        <c:noMultiLvlLbl val="0"/>
      </c:catAx>
      <c:valAx>
        <c:axId val="92486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24843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List1!$A$8</c:f>
              <c:strCache>
                <c:ptCount val="1"/>
                <c:pt idx="0">
                  <c:v>Paříž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List1!$B$8:$M$8</c:f>
              <c:numCache>
                <c:formatCode>General</c:formatCode>
                <c:ptCount val="12"/>
                <c:pt idx="0">
                  <c:v>53.7</c:v>
                </c:pt>
                <c:pt idx="1">
                  <c:v>43.7</c:v>
                </c:pt>
                <c:pt idx="2">
                  <c:v>48.5</c:v>
                </c:pt>
                <c:pt idx="3">
                  <c:v>53</c:v>
                </c:pt>
                <c:pt idx="4">
                  <c:v>65</c:v>
                </c:pt>
                <c:pt idx="5">
                  <c:v>54.6</c:v>
                </c:pt>
                <c:pt idx="6">
                  <c:v>63.1</c:v>
                </c:pt>
                <c:pt idx="7">
                  <c:v>43</c:v>
                </c:pt>
                <c:pt idx="8">
                  <c:v>54.7</c:v>
                </c:pt>
                <c:pt idx="9">
                  <c:v>59.7</c:v>
                </c:pt>
                <c:pt idx="10">
                  <c:v>51.9</c:v>
                </c:pt>
                <c:pt idx="11">
                  <c:v>58.7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491776"/>
        <c:axId val="140518144"/>
      </c:lineChart>
      <c:catAx>
        <c:axId val="140491776"/>
        <c:scaling>
          <c:orientation val="minMax"/>
        </c:scaling>
        <c:delete val="0"/>
        <c:axPos val="b"/>
        <c:majorTickMark val="out"/>
        <c:minorTickMark val="none"/>
        <c:tickLblPos val="nextTo"/>
        <c:crossAx val="140518144"/>
        <c:crosses val="autoZero"/>
        <c:auto val="1"/>
        <c:lblAlgn val="ctr"/>
        <c:lblOffset val="100"/>
        <c:noMultiLvlLbl val="0"/>
      </c:catAx>
      <c:valAx>
        <c:axId val="140518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4917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List1!$A$9</c:f>
              <c:strCache>
                <c:ptCount val="1"/>
                <c:pt idx="0">
                  <c:v>Dublin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List1!$B$9:$M$9</c:f>
              <c:numCache>
                <c:formatCode>General</c:formatCode>
                <c:ptCount val="12"/>
                <c:pt idx="0">
                  <c:v>8.3000000000000007</c:v>
                </c:pt>
                <c:pt idx="1">
                  <c:v>8.1</c:v>
                </c:pt>
                <c:pt idx="2">
                  <c:v>10.1</c:v>
                </c:pt>
                <c:pt idx="3">
                  <c:v>12</c:v>
                </c:pt>
                <c:pt idx="4">
                  <c:v>14.9</c:v>
                </c:pt>
                <c:pt idx="5">
                  <c:v>18</c:v>
                </c:pt>
                <c:pt idx="6">
                  <c:v>19.600000000000001</c:v>
                </c:pt>
                <c:pt idx="7">
                  <c:v>19.100000000000001</c:v>
                </c:pt>
                <c:pt idx="8">
                  <c:v>17.100000000000001</c:v>
                </c:pt>
                <c:pt idx="9">
                  <c:v>14.1</c:v>
                </c:pt>
                <c:pt idx="10">
                  <c:v>10.5</c:v>
                </c:pt>
                <c:pt idx="11">
                  <c:v>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434432"/>
        <c:axId val="116436352"/>
      </c:lineChart>
      <c:catAx>
        <c:axId val="116434432"/>
        <c:scaling>
          <c:orientation val="minMax"/>
        </c:scaling>
        <c:delete val="0"/>
        <c:axPos val="b"/>
        <c:majorTickMark val="out"/>
        <c:minorTickMark val="none"/>
        <c:tickLblPos val="nextTo"/>
        <c:crossAx val="116436352"/>
        <c:crosses val="autoZero"/>
        <c:auto val="1"/>
        <c:lblAlgn val="ctr"/>
        <c:lblOffset val="100"/>
        <c:noMultiLvlLbl val="0"/>
      </c:catAx>
      <c:valAx>
        <c:axId val="116436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4344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List1!$A$9</c:f>
              <c:strCache>
                <c:ptCount val="1"/>
                <c:pt idx="0">
                  <c:v>Dublin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List1!$B$9:$M$9</c:f>
              <c:numCache>
                <c:formatCode>General</c:formatCode>
                <c:ptCount val="12"/>
                <c:pt idx="0">
                  <c:v>69</c:v>
                </c:pt>
                <c:pt idx="1">
                  <c:v>51</c:v>
                </c:pt>
                <c:pt idx="2">
                  <c:v>52</c:v>
                </c:pt>
                <c:pt idx="3">
                  <c:v>49</c:v>
                </c:pt>
                <c:pt idx="4">
                  <c:v>54</c:v>
                </c:pt>
                <c:pt idx="5">
                  <c:v>51</c:v>
                </c:pt>
                <c:pt idx="6">
                  <c:v>43</c:v>
                </c:pt>
                <c:pt idx="7">
                  <c:v>64</c:v>
                </c:pt>
                <c:pt idx="8">
                  <c:v>62</c:v>
                </c:pt>
                <c:pt idx="9">
                  <c:v>65</c:v>
                </c:pt>
                <c:pt idx="10">
                  <c:v>62</c:v>
                </c:pt>
                <c:pt idx="11">
                  <c:v>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873984"/>
        <c:axId val="140562816"/>
      </c:lineChart>
      <c:catAx>
        <c:axId val="130873984"/>
        <c:scaling>
          <c:orientation val="minMax"/>
        </c:scaling>
        <c:delete val="0"/>
        <c:axPos val="b"/>
        <c:majorTickMark val="out"/>
        <c:minorTickMark val="none"/>
        <c:tickLblPos val="nextTo"/>
        <c:crossAx val="140562816"/>
        <c:crosses val="autoZero"/>
        <c:auto val="1"/>
        <c:lblAlgn val="ctr"/>
        <c:lblOffset val="100"/>
        <c:noMultiLvlLbl val="0"/>
      </c:catAx>
      <c:valAx>
        <c:axId val="140562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8739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List1!$A$10</c:f>
              <c:strCache>
                <c:ptCount val="1"/>
                <c:pt idx="0">
                  <c:v>Řím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List1!$B$10:$M$10</c:f>
              <c:numCache>
                <c:formatCode>General</c:formatCode>
                <c:ptCount val="12"/>
                <c:pt idx="0">
                  <c:v>7.5</c:v>
                </c:pt>
                <c:pt idx="1">
                  <c:v>8.1999999999999993</c:v>
                </c:pt>
                <c:pt idx="2">
                  <c:v>10.199999999999999</c:v>
                </c:pt>
                <c:pt idx="3">
                  <c:v>12.6</c:v>
                </c:pt>
                <c:pt idx="4">
                  <c:v>17.2</c:v>
                </c:pt>
                <c:pt idx="5">
                  <c:v>21.1</c:v>
                </c:pt>
                <c:pt idx="6">
                  <c:v>24.1</c:v>
                </c:pt>
                <c:pt idx="7">
                  <c:v>24.5</c:v>
                </c:pt>
                <c:pt idx="8">
                  <c:v>20.8</c:v>
                </c:pt>
                <c:pt idx="9">
                  <c:v>16.399999999999999</c:v>
                </c:pt>
                <c:pt idx="10">
                  <c:v>11.4</c:v>
                </c:pt>
                <c:pt idx="11">
                  <c:v>8.4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062912"/>
        <c:axId val="121064832"/>
      </c:lineChart>
      <c:catAx>
        <c:axId val="121062912"/>
        <c:scaling>
          <c:orientation val="minMax"/>
        </c:scaling>
        <c:delete val="0"/>
        <c:axPos val="b"/>
        <c:majorTickMark val="out"/>
        <c:minorTickMark val="none"/>
        <c:tickLblPos val="nextTo"/>
        <c:crossAx val="121064832"/>
        <c:crosses val="autoZero"/>
        <c:auto val="1"/>
        <c:lblAlgn val="ctr"/>
        <c:lblOffset val="100"/>
        <c:noMultiLvlLbl val="0"/>
      </c:catAx>
      <c:valAx>
        <c:axId val="121064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062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List1!$A$10</c:f>
              <c:strCache>
                <c:ptCount val="1"/>
                <c:pt idx="0">
                  <c:v>Řím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List1!$B$10:$M$10</c:f>
              <c:numCache>
                <c:formatCode>General</c:formatCode>
                <c:ptCount val="12"/>
                <c:pt idx="0">
                  <c:v>66.900000000000006</c:v>
                </c:pt>
                <c:pt idx="1">
                  <c:v>73.3</c:v>
                </c:pt>
                <c:pt idx="2">
                  <c:v>57.8</c:v>
                </c:pt>
                <c:pt idx="3">
                  <c:v>80.5</c:v>
                </c:pt>
                <c:pt idx="4">
                  <c:v>52.8</c:v>
                </c:pt>
                <c:pt idx="5">
                  <c:v>34</c:v>
                </c:pt>
                <c:pt idx="6">
                  <c:v>19.2</c:v>
                </c:pt>
                <c:pt idx="7">
                  <c:v>36.799999999999997</c:v>
                </c:pt>
                <c:pt idx="8">
                  <c:v>73.3</c:v>
                </c:pt>
                <c:pt idx="9">
                  <c:v>113.3</c:v>
                </c:pt>
                <c:pt idx="10">
                  <c:v>115.4</c:v>
                </c:pt>
                <c:pt idx="11">
                  <c:v>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095936"/>
        <c:axId val="140571776"/>
      </c:lineChart>
      <c:catAx>
        <c:axId val="131095936"/>
        <c:scaling>
          <c:orientation val="minMax"/>
        </c:scaling>
        <c:delete val="0"/>
        <c:axPos val="b"/>
        <c:majorTickMark val="out"/>
        <c:minorTickMark val="none"/>
        <c:tickLblPos val="nextTo"/>
        <c:crossAx val="140571776"/>
        <c:crosses val="autoZero"/>
        <c:auto val="1"/>
        <c:lblAlgn val="ctr"/>
        <c:lblOffset val="100"/>
        <c:noMultiLvlLbl val="0"/>
      </c:catAx>
      <c:valAx>
        <c:axId val="140571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0959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List1!$A$11</c:f>
              <c:strCache>
                <c:ptCount val="1"/>
                <c:pt idx="0">
                  <c:v>Nikósie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List1!$B$11:$M$11</c:f>
              <c:numCache>
                <c:formatCode>General</c:formatCode>
                <c:ptCount val="12"/>
                <c:pt idx="0">
                  <c:v>10.6</c:v>
                </c:pt>
                <c:pt idx="1">
                  <c:v>10.6</c:v>
                </c:pt>
                <c:pt idx="2">
                  <c:v>13.1</c:v>
                </c:pt>
                <c:pt idx="3">
                  <c:v>17.100000000000001</c:v>
                </c:pt>
                <c:pt idx="4">
                  <c:v>22.3</c:v>
                </c:pt>
                <c:pt idx="5">
                  <c:v>26.9</c:v>
                </c:pt>
                <c:pt idx="6">
                  <c:v>29.7</c:v>
                </c:pt>
                <c:pt idx="7">
                  <c:v>29.4</c:v>
                </c:pt>
                <c:pt idx="8">
                  <c:v>26.2</c:v>
                </c:pt>
                <c:pt idx="9">
                  <c:v>22.3</c:v>
                </c:pt>
                <c:pt idx="10">
                  <c:v>16.3</c:v>
                </c:pt>
                <c:pt idx="11">
                  <c:v>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649152"/>
        <c:axId val="89650688"/>
      </c:lineChart>
      <c:catAx>
        <c:axId val="89649152"/>
        <c:scaling>
          <c:orientation val="minMax"/>
        </c:scaling>
        <c:delete val="0"/>
        <c:axPos val="b"/>
        <c:majorTickMark val="out"/>
        <c:minorTickMark val="none"/>
        <c:tickLblPos val="nextTo"/>
        <c:crossAx val="89650688"/>
        <c:crosses val="autoZero"/>
        <c:auto val="1"/>
        <c:lblAlgn val="ctr"/>
        <c:lblOffset val="100"/>
        <c:noMultiLvlLbl val="0"/>
      </c:catAx>
      <c:valAx>
        <c:axId val="89650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649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List1!$A$11</c:f>
              <c:strCache>
                <c:ptCount val="1"/>
                <c:pt idx="0">
                  <c:v>Nikósie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List1!$B$11:$M$11</c:f>
              <c:numCache>
                <c:formatCode>General</c:formatCode>
                <c:ptCount val="12"/>
                <c:pt idx="0">
                  <c:v>54.7</c:v>
                </c:pt>
                <c:pt idx="1">
                  <c:v>41.6</c:v>
                </c:pt>
                <c:pt idx="2">
                  <c:v>28.3</c:v>
                </c:pt>
                <c:pt idx="3">
                  <c:v>19.899999999999999</c:v>
                </c:pt>
                <c:pt idx="4">
                  <c:v>23.5</c:v>
                </c:pt>
                <c:pt idx="5">
                  <c:v>17.600000000000001</c:v>
                </c:pt>
                <c:pt idx="6">
                  <c:v>5.8</c:v>
                </c:pt>
                <c:pt idx="7">
                  <c:v>1.3</c:v>
                </c:pt>
                <c:pt idx="8">
                  <c:v>11.7</c:v>
                </c:pt>
                <c:pt idx="9">
                  <c:v>17.399999999999999</c:v>
                </c:pt>
                <c:pt idx="10">
                  <c:v>54.6</c:v>
                </c:pt>
                <c:pt idx="11">
                  <c:v>65.8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696960"/>
        <c:axId val="142567296"/>
      </c:lineChart>
      <c:catAx>
        <c:axId val="140696960"/>
        <c:scaling>
          <c:orientation val="minMax"/>
        </c:scaling>
        <c:delete val="0"/>
        <c:axPos val="b"/>
        <c:majorTickMark val="out"/>
        <c:minorTickMark val="none"/>
        <c:tickLblPos val="nextTo"/>
        <c:crossAx val="142567296"/>
        <c:crosses val="autoZero"/>
        <c:auto val="1"/>
        <c:lblAlgn val="ctr"/>
        <c:lblOffset val="100"/>
        <c:noMultiLvlLbl val="0"/>
      </c:catAx>
      <c:valAx>
        <c:axId val="142567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6969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List1!$A$12</c:f>
              <c:strCache>
                <c:ptCount val="1"/>
                <c:pt idx="0">
                  <c:v>Vilnius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List1!$B$12:$M$12</c:f>
              <c:numCache>
                <c:formatCode>General</c:formatCode>
                <c:ptCount val="12"/>
                <c:pt idx="0">
                  <c:v>-3.5</c:v>
                </c:pt>
                <c:pt idx="1">
                  <c:v>-1.7</c:v>
                </c:pt>
                <c:pt idx="2">
                  <c:v>3.3</c:v>
                </c:pt>
                <c:pt idx="3">
                  <c:v>10.7</c:v>
                </c:pt>
                <c:pt idx="4">
                  <c:v>18.2</c:v>
                </c:pt>
                <c:pt idx="5">
                  <c:v>21.1</c:v>
                </c:pt>
                <c:pt idx="6">
                  <c:v>22.1</c:v>
                </c:pt>
                <c:pt idx="7">
                  <c:v>21.6</c:v>
                </c:pt>
                <c:pt idx="8">
                  <c:v>16.399999999999999</c:v>
                </c:pt>
                <c:pt idx="9">
                  <c:v>10.199999999999999</c:v>
                </c:pt>
                <c:pt idx="10">
                  <c:v>3.5</c:v>
                </c:pt>
                <c:pt idx="11">
                  <c:v>-0.5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367616"/>
        <c:axId val="88988672"/>
      </c:lineChart>
      <c:catAx>
        <c:axId val="42367616"/>
        <c:scaling>
          <c:orientation val="minMax"/>
        </c:scaling>
        <c:delete val="0"/>
        <c:axPos val="b"/>
        <c:majorTickMark val="out"/>
        <c:minorTickMark val="none"/>
        <c:tickLblPos val="nextTo"/>
        <c:crossAx val="88988672"/>
        <c:crosses val="autoZero"/>
        <c:auto val="1"/>
        <c:lblAlgn val="ctr"/>
        <c:lblOffset val="100"/>
        <c:noMultiLvlLbl val="0"/>
      </c:catAx>
      <c:valAx>
        <c:axId val="88988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367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List1!$A$12</c:f>
              <c:strCache>
                <c:ptCount val="1"/>
                <c:pt idx="0">
                  <c:v>Vilnius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List1!$B$12:$M$12</c:f>
              <c:numCache>
                <c:formatCode>General</c:formatCode>
                <c:ptCount val="12"/>
                <c:pt idx="0">
                  <c:v>41</c:v>
                </c:pt>
                <c:pt idx="1">
                  <c:v>38</c:v>
                </c:pt>
                <c:pt idx="2">
                  <c:v>39</c:v>
                </c:pt>
                <c:pt idx="3">
                  <c:v>46</c:v>
                </c:pt>
                <c:pt idx="4">
                  <c:v>62</c:v>
                </c:pt>
                <c:pt idx="5">
                  <c:v>77</c:v>
                </c:pt>
                <c:pt idx="6">
                  <c:v>78</c:v>
                </c:pt>
                <c:pt idx="7">
                  <c:v>72</c:v>
                </c:pt>
                <c:pt idx="8">
                  <c:v>65</c:v>
                </c:pt>
                <c:pt idx="9">
                  <c:v>53</c:v>
                </c:pt>
                <c:pt idx="10">
                  <c:v>57</c:v>
                </c:pt>
                <c:pt idx="11">
                  <c:v>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922176"/>
        <c:axId val="151937408"/>
      </c:lineChart>
      <c:catAx>
        <c:axId val="151922176"/>
        <c:scaling>
          <c:orientation val="minMax"/>
        </c:scaling>
        <c:delete val="0"/>
        <c:axPos val="b"/>
        <c:majorTickMark val="out"/>
        <c:minorTickMark val="none"/>
        <c:tickLblPos val="nextTo"/>
        <c:crossAx val="151937408"/>
        <c:crosses val="autoZero"/>
        <c:auto val="1"/>
        <c:lblAlgn val="ctr"/>
        <c:lblOffset val="100"/>
        <c:noMultiLvlLbl val="0"/>
      </c:catAx>
      <c:valAx>
        <c:axId val="151937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1922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List1!$A$13</c:f>
              <c:strCache>
                <c:ptCount val="1"/>
                <c:pt idx="0">
                  <c:v>Riga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List1!$B$13:$M$13</c:f>
              <c:numCache>
                <c:formatCode>General</c:formatCode>
                <c:ptCount val="12"/>
                <c:pt idx="0">
                  <c:v>-2.2999999999999998</c:v>
                </c:pt>
                <c:pt idx="1">
                  <c:v>-1.7</c:v>
                </c:pt>
                <c:pt idx="2">
                  <c:v>2.7</c:v>
                </c:pt>
                <c:pt idx="3">
                  <c:v>9.8000000000000007</c:v>
                </c:pt>
                <c:pt idx="4">
                  <c:v>16.2</c:v>
                </c:pt>
                <c:pt idx="5">
                  <c:v>20.100000000000001</c:v>
                </c:pt>
                <c:pt idx="6">
                  <c:v>21.7</c:v>
                </c:pt>
                <c:pt idx="7">
                  <c:v>21</c:v>
                </c:pt>
                <c:pt idx="8">
                  <c:v>16.3</c:v>
                </c:pt>
                <c:pt idx="9">
                  <c:v>10.4</c:v>
                </c:pt>
                <c:pt idx="10">
                  <c:v>3.9</c:v>
                </c:pt>
                <c:pt idx="11">
                  <c:v>0.3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524544"/>
        <c:axId val="92526080"/>
      </c:lineChart>
      <c:catAx>
        <c:axId val="92524544"/>
        <c:scaling>
          <c:orientation val="minMax"/>
        </c:scaling>
        <c:delete val="0"/>
        <c:axPos val="b"/>
        <c:majorTickMark val="out"/>
        <c:minorTickMark val="none"/>
        <c:tickLblPos val="nextTo"/>
        <c:crossAx val="92526080"/>
        <c:crosses val="autoZero"/>
        <c:auto val="1"/>
        <c:lblAlgn val="ctr"/>
        <c:lblOffset val="100"/>
        <c:noMultiLvlLbl val="0"/>
      </c:catAx>
      <c:valAx>
        <c:axId val="92526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25245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List1!$A$13</c:f>
              <c:strCache>
                <c:ptCount val="1"/>
                <c:pt idx="0">
                  <c:v>Riga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List1!$B$13:$M$13</c:f>
              <c:numCache>
                <c:formatCode>General</c:formatCode>
                <c:ptCount val="12"/>
                <c:pt idx="0">
                  <c:v>34</c:v>
                </c:pt>
                <c:pt idx="1">
                  <c:v>27</c:v>
                </c:pt>
                <c:pt idx="2">
                  <c:v>28</c:v>
                </c:pt>
                <c:pt idx="3">
                  <c:v>41</c:v>
                </c:pt>
                <c:pt idx="4">
                  <c:v>44</c:v>
                </c:pt>
                <c:pt idx="5">
                  <c:v>63</c:v>
                </c:pt>
                <c:pt idx="6">
                  <c:v>85</c:v>
                </c:pt>
                <c:pt idx="7">
                  <c:v>73</c:v>
                </c:pt>
                <c:pt idx="8">
                  <c:v>75</c:v>
                </c:pt>
                <c:pt idx="9">
                  <c:v>60</c:v>
                </c:pt>
                <c:pt idx="10">
                  <c:v>57</c:v>
                </c:pt>
                <c:pt idx="11">
                  <c:v>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829696"/>
        <c:axId val="130835584"/>
      </c:lineChart>
      <c:catAx>
        <c:axId val="130829696"/>
        <c:scaling>
          <c:orientation val="minMax"/>
        </c:scaling>
        <c:delete val="0"/>
        <c:axPos val="b"/>
        <c:majorTickMark val="out"/>
        <c:minorTickMark val="none"/>
        <c:tickLblPos val="nextTo"/>
        <c:crossAx val="130835584"/>
        <c:crosses val="autoZero"/>
        <c:auto val="1"/>
        <c:lblAlgn val="ctr"/>
        <c:lblOffset val="100"/>
        <c:noMultiLvlLbl val="0"/>
      </c:catAx>
      <c:valAx>
        <c:axId val="130835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8296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List1!$A$14</c:f>
              <c:strCache>
                <c:ptCount val="1"/>
                <c:pt idx="0">
                  <c:v>Lucemburk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List1!$B$14:$M$14</c:f>
              <c:numCache>
                <c:formatCode>General</c:formatCode>
                <c:ptCount val="12"/>
                <c:pt idx="0">
                  <c:v>0</c:v>
                </c:pt>
                <c:pt idx="1">
                  <c:v>1.2</c:v>
                </c:pt>
                <c:pt idx="2">
                  <c:v>4.3</c:v>
                </c:pt>
                <c:pt idx="3">
                  <c:v>7.7</c:v>
                </c:pt>
                <c:pt idx="4">
                  <c:v>12</c:v>
                </c:pt>
                <c:pt idx="5">
                  <c:v>15.1</c:v>
                </c:pt>
                <c:pt idx="6">
                  <c:v>17</c:v>
                </c:pt>
                <c:pt idx="7">
                  <c:v>16.399999999999999</c:v>
                </c:pt>
                <c:pt idx="8">
                  <c:v>13.8</c:v>
                </c:pt>
                <c:pt idx="9">
                  <c:v>9.4</c:v>
                </c:pt>
                <c:pt idx="10">
                  <c:v>3.9</c:v>
                </c:pt>
                <c:pt idx="11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437888"/>
        <c:axId val="92521216"/>
      </c:lineChart>
      <c:catAx>
        <c:axId val="92437888"/>
        <c:scaling>
          <c:orientation val="minMax"/>
        </c:scaling>
        <c:delete val="0"/>
        <c:axPos val="b"/>
        <c:majorTickMark val="out"/>
        <c:minorTickMark val="none"/>
        <c:tickLblPos val="nextTo"/>
        <c:crossAx val="92521216"/>
        <c:crosses val="autoZero"/>
        <c:auto val="1"/>
        <c:lblAlgn val="ctr"/>
        <c:lblOffset val="100"/>
        <c:noMultiLvlLbl val="0"/>
      </c:catAx>
      <c:valAx>
        <c:axId val="92521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2437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List1!$A$14</c:f>
              <c:strCache>
                <c:ptCount val="1"/>
                <c:pt idx="0">
                  <c:v>Lucemburk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List1!$B$14:$M$14</c:f>
              <c:numCache>
                <c:formatCode>General</c:formatCode>
                <c:ptCount val="12"/>
                <c:pt idx="0">
                  <c:v>71.2</c:v>
                </c:pt>
                <c:pt idx="1">
                  <c:v>61.7</c:v>
                </c:pt>
                <c:pt idx="2">
                  <c:v>70</c:v>
                </c:pt>
                <c:pt idx="3">
                  <c:v>61.2</c:v>
                </c:pt>
                <c:pt idx="4">
                  <c:v>81.2</c:v>
                </c:pt>
                <c:pt idx="5">
                  <c:v>82.2</c:v>
                </c:pt>
                <c:pt idx="6">
                  <c:v>68.400000000000006</c:v>
                </c:pt>
                <c:pt idx="7">
                  <c:v>72.3</c:v>
                </c:pt>
                <c:pt idx="8">
                  <c:v>70</c:v>
                </c:pt>
                <c:pt idx="9">
                  <c:v>74.599999999999994</c:v>
                </c:pt>
                <c:pt idx="10">
                  <c:v>83.2</c:v>
                </c:pt>
                <c:pt idx="11">
                  <c:v>79.599999999999994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786240"/>
        <c:axId val="151787776"/>
      </c:lineChart>
      <c:catAx>
        <c:axId val="151786240"/>
        <c:scaling>
          <c:orientation val="minMax"/>
        </c:scaling>
        <c:delete val="0"/>
        <c:axPos val="b"/>
        <c:majorTickMark val="out"/>
        <c:minorTickMark val="none"/>
        <c:tickLblPos val="nextTo"/>
        <c:crossAx val="151787776"/>
        <c:crosses val="autoZero"/>
        <c:auto val="1"/>
        <c:lblAlgn val="ctr"/>
        <c:lblOffset val="100"/>
        <c:noMultiLvlLbl val="0"/>
      </c:catAx>
      <c:valAx>
        <c:axId val="151787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17862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List1!$A$15</c:f>
              <c:strCache>
                <c:ptCount val="1"/>
                <c:pt idx="0">
                  <c:v>Budapešť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List1!$B$15:$M$15</c:f>
              <c:numCache>
                <c:formatCode>General</c:formatCode>
                <c:ptCount val="12"/>
                <c:pt idx="0">
                  <c:v>-1.6</c:v>
                </c:pt>
                <c:pt idx="1">
                  <c:v>1.1000000000000001</c:v>
                </c:pt>
                <c:pt idx="2">
                  <c:v>5.6</c:v>
                </c:pt>
                <c:pt idx="3">
                  <c:v>11.1</c:v>
                </c:pt>
                <c:pt idx="4">
                  <c:v>15.9</c:v>
                </c:pt>
                <c:pt idx="5">
                  <c:v>19</c:v>
                </c:pt>
                <c:pt idx="6">
                  <c:v>20.8</c:v>
                </c:pt>
                <c:pt idx="7">
                  <c:v>20.2</c:v>
                </c:pt>
                <c:pt idx="8">
                  <c:v>16.399999999999999</c:v>
                </c:pt>
                <c:pt idx="9">
                  <c:v>11</c:v>
                </c:pt>
                <c:pt idx="10">
                  <c:v>4.8</c:v>
                </c:pt>
                <c:pt idx="11">
                  <c:v>0.4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635520"/>
        <c:axId val="121049856"/>
      </c:lineChart>
      <c:catAx>
        <c:axId val="118635520"/>
        <c:scaling>
          <c:orientation val="minMax"/>
        </c:scaling>
        <c:delete val="0"/>
        <c:axPos val="b"/>
        <c:majorTickMark val="out"/>
        <c:minorTickMark val="none"/>
        <c:tickLblPos val="nextTo"/>
        <c:crossAx val="121049856"/>
        <c:crosses val="autoZero"/>
        <c:auto val="1"/>
        <c:lblAlgn val="ctr"/>
        <c:lblOffset val="100"/>
        <c:noMultiLvlLbl val="0"/>
      </c:catAx>
      <c:valAx>
        <c:axId val="121049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86355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List1!$A$15</c:f>
              <c:strCache>
                <c:ptCount val="1"/>
                <c:pt idx="0">
                  <c:v>Budapešť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List1!$B$15:$M$15</c:f>
              <c:numCache>
                <c:formatCode>General</c:formatCode>
                <c:ptCount val="12"/>
                <c:pt idx="0">
                  <c:v>38.5</c:v>
                </c:pt>
                <c:pt idx="1">
                  <c:v>36.700000000000003</c:v>
                </c:pt>
                <c:pt idx="2">
                  <c:v>37.4</c:v>
                </c:pt>
                <c:pt idx="3">
                  <c:v>47.2</c:v>
                </c:pt>
                <c:pt idx="4">
                  <c:v>64.5</c:v>
                </c:pt>
                <c:pt idx="5">
                  <c:v>69.8</c:v>
                </c:pt>
                <c:pt idx="6">
                  <c:v>50.4</c:v>
                </c:pt>
                <c:pt idx="7">
                  <c:v>49.5</c:v>
                </c:pt>
                <c:pt idx="8">
                  <c:v>42.7</c:v>
                </c:pt>
                <c:pt idx="9">
                  <c:v>46.9</c:v>
                </c:pt>
                <c:pt idx="10">
                  <c:v>59.9</c:v>
                </c:pt>
                <c:pt idx="11">
                  <c:v>49.3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545280"/>
        <c:axId val="142546816"/>
      </c:lineChart>
      <c:catAx>
        <c:axId val="142545280"/>
        <c:scaling>
          <c:orientation val="minMax"/>
        </c:scaling>
        <c:delete val="0"/>
        <c:axPos val="b"/>
        <c:majorTickMark val="out"/>
        <c:minorTickMark val="none"/>
        <c:tickLblPos val="nextTo"/>
        <c:crossAx val="142546816"/>
        <c:crosses val="autoZero"/>
        <c:auto val="1"/>
        <c:lblAlgn val="ctr"/>
        <c:lblOffset val="100"/>
        <c:noMultiLvlLbl val="0"/>
      </c:catAx>
      <c:valAx>
        <c:axId val="142546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5452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List1!$A$16</c:f>
              <c:strCache>
                <c:ptCount val="1"/>
                <c:pt idx="0">
                  <c:v>Valletta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List1!$B$16:$M$16</c:f>
              <c:numCache>
                <c:formatCode>General</c:formatCode>
                <c:ptCount val="12"/>
                <c:pt idx="0">
                  <c:v>12</c:v>
                </c:pt>
                <c:pt idx="1">
                  <c:v>12</c:v>
                </c:pt>
                <c:pt idx="2">
                  <c:v>13</c:v>
                </c:pt>
                <c:pt idx="3">
                  <c:v>15</c:v>
                </c:pt>
                <c:pt idx="4">
                  <c:v>18</c:v>
                </c:pt>
                <c:pt idx="5">
                  <c:v>22</c:v>
                </c:pt>
                <c:pt idx="6">
                  <c:v>26</c:v>
                </c:pt>
                <c:pt idx="7">
                  <c:v>26</c:v>
                </c:pt>
                <c:pt idx="8">
                  <c:v>24</c:v>
                </c:pt>
                <c:pt idx="9">
                  <c:v>21</c:v>
                </c:pt>
                <c:pt idx="10">
                  <c:v>16</c:v>
                </c:pt>
                <c:pt idx="11">
                  <c:v>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302400"/>
        <c:axId val="121332864"/>
      </c:lineChart>
      <c:catAx>
        <c:axId val="121302400"/>
        <c:scaling>
          <c:orientation val="minMax"/>
        </c:scaling>
        <c:delete val="0"/>
        <c:axPos val="b"/>
        <c:majorTickMark val="out"/>
        <c:minorTickMark val="none"/>
        <c:tickLblPos val="nextTo"/>
        <c:crossAx val="121332864"/>
        <c:crosses val="autoZero"/>
        <c:auto val="1"/>
        <c:lblAlgn val="ctr"/>
        <c:lblOffset val="100"/>
        <c:noMultiLvlLbl val="0"/>
      </c:catAx>
      <c:valAx>
        <c:axId val="121332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3024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List1!$A$16</c:f>
              <c:strCache>
                <c:ptCount val="1"/>
                <c:pt idx="0">
                  <c:v>Valletta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List1!$B$16:$M$16</c:f>
              <c:numCache>
                <c:formatCode>General</c:formatCode>
                <c:ptCount val="12"/>
                <c:pt idx="0">
                  <c:v>8.9</c:v>
                </c:pt>
                <c:pt idx="1">
                  <c:v>5.6</c:v>
                </c:pt>
                <c:pt idx="2">
                  <c:v>4.7</c:v>
                </c:pt>
                <c:pt idx="3">
                  <c:v>2.8</c:v>
                </c:pt>
                <c:pt idx="4">
                  <c:v>1.3</c:v>
                </c:pt>
                <c:pt idx="5">
                  <c:v>0.3</c:v>
                </c:pt>
                <c:pt idx="6">
                  <c:v>0.2</c:v>
                </c:pt>
                <c:pt idx="7">
                  <c:v>0.1</c:v>
                </c:pt>
                <c:pt idx="8">
                  <c:v>3.1</c:v>
                </c:pt>
                <c:pt idx="9">
                  <c:v>7.9</c:v>
                </c:pt>
                <c:pt idx="10">
                  <c:v>9.1999999999999993</c:v>
                </c:pt>
                <c:pt idx="11">
                  <c:v>10.3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673600"/>
        <c:axId val="151795200"/>
      </c:lineChart>
      <c:catAx>
        <c:axId val="143673600"/>
        <c:scaling>
          <c:orientation val="minMax"/>
        </c:scaling>
        <c:delete val="0"/>
        <c:axPos val="b"/>
        <c:majorTickMark val="out"/>
        <c:minorTickMark val="none"/>
        <c:tickLblPos val="nextTo"/>
        <c:crossAx val="151795200"/>
        <c:crosses val="autoZero"/>
        <c:auto val="1"/>
        <c:lblAlgn val="ctr"/>
        <c:lblOffset val="100"/>
        <c:noMultiLvlLbl val="0"/>
      </c:catAx>
      <c:valAx>
        <c:axId val="151795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6736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List1!$A$17</c:f>
              <c:strCache>
                <c:ptCount val="1"/>
                <c:pt idx="0">
                  <c:v>Berlín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List1!$B$17:$M$17</c:f>
              <c:numCache>
                <c:formatCode>General</c:formatCode>
                <c:ptCount val="12"/>
                <c:pt idx="0">
                  <c:v>0.5</c:v>
                </c:pt>
                <c:pt idx="1">
                  <c:v>1.3</c:v>
                </c:pt>
                <c:pt idx="2">
                  <c:v>4.9000000000000004</c:v>
                </c:pt>
                <c:pt idx="3">
                  <c:v>8.6999999999999993</c:v>
                </c:pt>
                <c:pt idx="4">
                  <c:v>14</c:v>
                </c:pt>
                <c:pt idx="5">
                  <c:v>17</c:v>
                </c:pt>
                <c:pt idx="6">
                  <c:v>19</c:v>
                </c:pt>
                <c:pt idx="7">
                  <c:v>18.899999999999999</c:v>
                </c:pt>
                <c:pt idx="8">
                  <c:v>14.7</c:v>
                </c:pt>
                <c:pt idx="9">
                  <c:v>9.9</c:v>
                </c:pt>
                <c:pt idx="10">
                  <c:v>4.7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501184"/>
        <c:axId val="121503104"/>
      </c:lineChart>
      <c:catAx>
        <c:axId val="121501184"/>
        <c:scaling>
          <c:orientation val="minMax"/>
        </c:scaling>
        <c:delete val="0"/>
        <c:axPos val="b"/>
        <c:majorTickMark val="out"/>
        <c:minorTickMark val="none"/>
        <c:tickLblPos val="nextTo"/>
        <c:crossAx val="121503104"/>
        <c:crosses val="autoZero"/>
        <c:auto val="1"/>
        <c:lblAlgn val="ctr"/>
        <c:lblOffset val="100"/>
        <c:noMultiLvlLbl val="0"/>
      </c:catAx>
      <c:valAx>
        <c:axId val="121503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5011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List1!$A$17</c:f>
              <c:strCache>
                <c:ptCount val="1"/>
                <c:pt idx="0">
                  <c:v>Berlín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List1!$B$17:$M$17</c:f>
              <c:numCache>
                <c:formatCode>General</c:formatCode>
                <c:ptCount val="12"/>
                <c:pt idx="0">
                  <c:v>42.3</c:v>
                </c:pt>
                <c:pt idx="1">
                  <c:v>33.299999999999997</c:v>
                </c:pt>
                <c:pt idx="2">
                  <c:v>40.5</c:v>
                </c:pt>
                <c:pt idx="3">
                  <c:v>37.1</c:v>
                </c:pt>
                <c:pt idx="4">
                  <c:v>53.8</c:v>
                </c:pt>
                <c:pt idx="5">
                  <c:v>68.7</c:v>
                </c:pt>
                <c:pt idx="6">
                  <c:v>55.5</c:v>
                </c:pt>
                <c:pt idx="7">
                  <c:v>58.2</c:v>
                </c:pt>
                <c:pt idx="8">
                  <c:v>45.1</c:v>
                </c:pt>
                <c:pt idx="9">
                  <c:v>37.299999999999997</c:v>
                </c:pt>
                <c:pt idx="10">
                  <c:v>43.6</c:v>
                </c:pt>
                <c:pt idx="11">
                  <c:v>55.3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930752"/>
        <c:axId val="151932288"/>
      </c:lineChart>
      <c:catAx>
        <c:axId val="151930752"/>
        <c:scaling>
          <c:orientation val="minMax"/>
        </c:scaling>
        <c:delete val="0"/>
        <c:axPos val="b"/>
        <c:majorTickMark val="out"/>
        <c:minorTickMark val="none"/>
        <c:tickLblPos val="nextTo"/>
        <c:crossAx val="151932288"/>
        <c:crosses val="autoZero"/>
        <c:auto val="1"/>
        <c:lblAlgn val="ctr"/>
        <c:lblOffset val="100"/>
        <c:noMultiLvlLbl val="0"/>
      </c:catAx>
      <c:valAx>
        <c:axId val="151932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19307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List1!$A$18</c:f>
              <c:strCache>
                <c:ptCount val="1"/>
                <c:pt idx="0">
                  <c:v>Amsterdam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List1!$B$18:$M$18</c:f>
              <c:numCache>
                <c:formatCode>General</c:formatCode>
                <c:ptCount val="12"/>
                <c:pt idx="0">
                  <c:v>3.4</c:v>
                </c:pt>
                <c:pt idx="1">
                  <c:v>3.5</c:v>
                </c:pt>
                <c:pt idx="2">
                  <c:v>6.1</c:v>
                </c:pt>
                <c:pt idx="3">
                  <c:v>9.1</c:v>
                </c:pt>
                <c:pt idx="4">
                  <c:v>12.9</c:v>
                </c:pt>
                <c:pt idx="5">
                  <c:v>15.4</c:v>
                </c:pt>
                <c:pt idx="6">
                  <c:v>17.600000000000001</c:v>
                </c:pt>
                <c:pt idx="7">
                  <c:v>17.5</c:v>
                </c:pt>
                <c:pt idx="8">
                  <c:v>14.7</c:v>
                </c:pt>
                <c:pt idx="9">
                  <c:v>11</c:v>
                </c:pt>
                <c:pt idx="10">
                  <c:v>7.1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738752"/>
        <c:axId val="121740288"/>
      </c:lineChart>
      <c:catAx>
        <c:axId val="121738752"/>
        <c:scaling>
          <c:orientation val="minMax"/>
        </c:scaling>
        <c:delete val="0"/>
        <c:axPos val="b"/>
        <c:majorTickMark val="out"/>
        <c:minorTickMark val="none"/>
        <c:tickLblPos val="nextTo"/>
        <c:crossAx val="121740288"/>
        <c:crosses val="autoZero"/>
        <c:auto val="1"/>
        <c:lblAlgn val="ctr"/>
        <c:lblOffset val="100"/>
        <c:noMultiLvlLbl val="0"/>
      </c:catAx>
      <c:valAx>
        <c:axId val="121740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7387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List1!$A$18</c:f>
              <c:strCache>
                <c:ptCount val="1"/>
                <c:pt idx="0">
                  <c:v>Amsterdam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List1!$B$18:$M$18</c:f>
              <c:numCache>
                <c:formatCode>General</c:formatCode>
                <c:ptCount val="12"/>
                <c:pt idx="0">
                  <c:v>78.5</c:v>
                </c:pt>
                <c:pt idx="1">
                  <c:v>57.3</c:v>
                </c:pt>
                <c:pt idx="2">
                  <c:v>72.8</c:v>
                </c:pt>
                <c:pt idx="3">
                  <c:v>46.2</c:v>
                </c:pt>
                <c:pt idx="4">
                  <c:v>59.3</c:v>
                </c:pt>
                <c:pt idx="5">
                  <c:v>70.8</c:v>
                </c:pt>
                <c:pt idx="6">
                  <c:v>77.599999999999994</c:v>
                </c:pt>
                <c:pt idx="7">
                  <c:v>85.5</c:v>
                </c:pt>
                <c:pt idx="8">
                  <c:v>85.3</c:v>
                </c:pt>
                <c:pt idx="9">
                  <c:v>100.1</c:v>
                </c:pt>
                <c:pt idx="10">
                  <c:v>93.7</c:v>
                </c:pt>
                <c:pt idx="11">
                  <c:v>87.5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663296"/>
        <c:axId val="164664832"/>
      </c:lineChart>
      <c:catAx>
        <c:axId val="164663296"/>
        <c:scaling>
          <c:orientation val="minMax"/>
        </c:scaling>
        <c:delete val="0"/>
        <c:axPos val="b"/>
        <c:majorTickMark val="out"/>
        <c:minorTickMark val="none"/>
        <c:tickLblPos val="nextTo"/>
        <c:crossAx val="164664832"/>
        <c:crosses val="autoZero"/>
        <c:auto val="1"/>
        <c:lblAlgn val="ctr"/>
        <c:lblOffset val="100"/>
        <c:noMultiLvlLbl val="0"/>
      </c:catAx>
      <c:valAx>
        <c:axId val="164664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46632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List1!$A$17</c:f>
              <c:strCache>
                <c:ptCount val="1"/>
                <c:pt idx="0">
                  <c:v>Berlín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List1!$B$17:$M$17</c:f>
              <c:numCache>
                <c:formatCode>General</c:formatCode>
                <c:ptCount val="12"/>
                <c:pt idx="0">
                  <c:v>0.5</c:v>
                </c:pt>
                <c:pt idx="1">
                  <c:v>1.3</c:v>
                </c:pt>
                <c:pt idx="2">
                  <c:v>4.9000000000000004</c:v>
                </c:pt>
                <c:pt idx="3">
                  <c:v>8.6999999999999993</c:v>
                </c:pt>
                <c:pt idx="4">
                  <c:v>14</c:v>
                </c:pt>
                <c:pt idx="5">
                  <c:v>17</c:v>
                </c:pt>
                <c:pt idx="6">
                  <c:v>19</c:v>
                </c:pt>
                <c:pt idx="7">
                  <c:v>18.899999999999999</c:v>
                </c:pt>
                <c:pt idx="8">
                  <c:v>14.7</c:v>
                </c:pt>
                <c:pt idx="9">
                  <c:v>9.9</c:v>
                </c:pt>
                <c:pt idx="10">
                  <c:v>4.7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811072"/>
        <c:axId val="115813376"/>
      </c:lineChart>
      <c:catAx>
        <c:axId val="115811072"/>
        <c:scaling>
          <c:orientation val="minMax"/>
        </c:scaling>
        <c:delete val="0"/>
        <c:axPos val="b"/>
        <c:majorTickMark val="out"/>
        <c:minorTickMark val="none"/>
        <c:tickLblPos val="nextTo"/>
        <c:crossAx val="115813376"/>
        <c:crosses val="autoZero"/>
        <c:auto val="1"/>
        <c:lblAlgn val="ctr"/>
        <c:lblOffset val="100"/>
        <c:noMultiLvlLbl val="0"/>
      </c:catAx>
      <c:valAx>
        <c:axId val="115813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8110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List1!$A$19</c:f>
              <c:strCache>
                <c:ptCount val="1"/>
                <c:pt idx="0">
                  <c:v>Varšava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List1!$B$19:$M$19</c:f>
              <c:numCache>
                <c:formatCode>General</c:formatCode>
                <c:ptCount val="12"/>
                <c:pt idx="0">
                  <c:v>21</c:v>
                </c:pt>
                <c:pt idx="1">
                  <c:v>25</c:v>
                </c:pt>
                <c:pt idx="2">
                  <c:v>24</c:v>
                </c:pt>
                <c:pt idx="3">
                  <c:v>33</c:v>
                </c:pt>
                <c:pt idx="4">
                  <c:v>44</c:v>
                </c:pt>
                <c:pt idx="5">
                  <c:v>62</c:v>
                </c:pt>
                <c:pt idx="6">
                  <c:v>73</c:v>
                </c:pt>
                <c:pt idx="7">
                  <c:v>63</c:v>
                </c:pt>
                <c:pt idx="8">
                  <c:v>42</c:v>
                </c:pt>
                <c:pt idx="9">
                  <c:v>37</c:v>
                </c:pt>
                <c:pt idx="10">
                  <c:v>38</c:v>
                </c:pt>
                <c:pt idx="11">
                  <c:v>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662720"/>
        <c:axId val="39664256"/>
      </c:lineChart>
      <c:catAx>
        <c:axId val="39662720"/>
        <c:scaling>
          <c:orientation val="minMax"/>
        </c:scaling>
        <c:delete val="0"/>
        <c:axPos val="b"/>
        <c:majorTickMark val="out"/>
        <c:minorTickMark val="none"/>
        <c:tickLblPos val="nextTo"/>
        <c:crossAx val="39664256"/>
        <c:crosses val="autoZero"/>
        <c:auto val="1"/>
        <c:lblAlgn val="ctr"/>
        <c:lblOffset val="100"/>
        <c:noMultiLvlLbl val="0"/>
      </c:catAx>
      <c:valAx>
        <c:axId val="39664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6627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List1!$A$20</c:f>
              <c:strCache>
                <c:ptCount val="1"/>
                <c:pt idx="0">
                  <c:v>Lisabon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List1!$B$20:$M$20</c:f>
              <c:numCache>
                <c:formatCode>General</c:formatCode>
                <c:ptCount val="12"/>
                <c:pt idx="0">
                  <c:v>11.3</c:v>
                </c:pt>
                <c:pt idx="1">
                  <c:v>12.6</c:v>
                </c:pt>
                <c:pt idx="2">
                  <c:v>14.3</c:v>
                </c:pt>
                <c:pt idx="3">
                  <c:v>15.4</c:v>
                </c:pt>
                <c:pt idx="4">
                  <c:v>17.399999999999999</c:v>
                </c:pt>
                <c:pt idx="5">
                  <c:v>20.399999999999999</c:v>
                </c:pt>
                <c:pt idx="6">
                  <c:v>22.7</c:v>
                </c:pt>
                <c:pt idx="7">
                  <c:v>23</c:v>
                </c:pt>
                <c:pt idx="8">
                  <c:v>21.8</c:v>
                </c:pt>
                <c:pt idx="9">
                  <c:v>18.399999999999999</c:v>
                </c:pt>
                <c:pt idx="10">
                  <c:v>14.8</c:v>
                </c:pt>
                <c:pt idx="11">
                  <c:v>12.4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351552"/>
        <c:axId val="121758848"/>
      </c:lineChart>
      <c:catAx>
        <c:axId val="121351552"/>
        <c:scaling>
          <c:orientation val="minMax"/>
        </c:scaling>
        <c:delete val="0"/>
        <c:axPos val="b"/>
        <c:majorTickMark val="out"/>
        <c:minorTickMark val="none"/>
        <c:tickLblPos val="nextTo"/>
        <c:crossAx val="121758848"/>
        <c:crosses val="autoZero"/>
        <c:auto val="1"/>
        <c:lblAlgn val="ctr"/>
        <c:lblOffset val="100"/>
        <c:noMultiLvlLbl val="0"/>
      </c:catAx>
      <c:valAx>
        <c:axId val="121758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3515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List1!$A$20</c:f>
              <c:strCache>
                <c:ptCount val="1"/>
                <c:pt idx="0">
                  <c:v>Lisabon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List1!$B$20:$M$20</c:f>
              <c:numCache>
                <c:formatCode>General</c:formatCode>
                <c:ptCount val="12"/>
                <c:pt idx="0">
                  <c:v>96.8</c:v>
                </c:pt>
                <c:pt idx="1">
                  <c:v>90.2</c:v>
                </c:pt>
                <c:pt idx="2">
                  <c:v>51.2</c:v>
                </c:pt>
                <c:pt idx="3">
                  <c:v>64.7</c:v>
                </c:pt>
                <c:pt idx="4">
                  <c:v>55.6</c:v>
                </c:pt>
                <c:pt idx="5">
                  <c:v>17.2</c:v>
                </c:pt>
                <c:pt idx="6">
                  <c:v>6.1</c:v>
                </c:pt>
                <c:pt idx="7">
                  <c:v>6.8</c:v>
                </c:pt>
                <c:pt idx="8">
                  <c:v>28.5</c:v>
                </c:pt>
                <c:pt idx="9">
                  <c:v>79.8</c:v>
                </c:pt>
                <c:pt idx="10">
                  <c:v>107.1</c:v>
                </c:pt>
                <c:pt idx="11">
                  <c:v>121.8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383232"/>
        <c:axId val="130415616"/>
      </c:lineChart>
      <c:catAx>
        <c:axId val="130383232"/>
        <c:scaling>
          <c:orientation val="minMax"/>
        </c:scaling>
        <c:delete val="0"/>
        <c:axPos val="b"/>
        <c:majorTickMark val="out"/>
        <c:minorTickMark val="none"/>
        <c:tickLblPos val="nextTo"/>
        <c:crossAx val="130415616"/>
        <c:crosses val="autoZero"/>
        <c:auto val="1"/>
        <c:lblAlgn val="ctr"/>
        <c:lblOffset val="100"/>
        <c:noMultiLvlLbl val="0"/>
      </c:catAx>
      <c:valAx>
        <c:axId val="130415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3832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List1!$A$21</c:f>
              <c:strCache>
                <c:ptCount val="1"/>
                <c:pt idx="0">
                  <c:v>Vídeň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List1!$B$21:$M$21</c:f>
              <c:numCache>
                <c:formatCode>General</c:formatCode>
                <c:ptCount val="12"/>
                <c:pt idx="0">
                  <c:v>2.9</c:v>
                </c:pt>
                <c:pt idx="1">
                  <c:v>5.0999999999999996</c:v>
                </c:pt>
                <c:pt idx="2">
                  <c:v>10.3</c:v>
                </c:pt>
                <c:pt idx="3">
                  <c:v>15.1</c:v>
                </c:pt>
                <c:pt idx="4">
                  <c:v>20.5</c:v>
                </c:pt>
                <c:pt idx="5">
                  <c:v>23.4</c:v>
                </c:pt>
                <c:pt idx="6">
                  <c:v>25.6</c:v>
                </c:pt>
                <c:pt idx="7">
                  <c:v>25.9</c:v>
                </c:pt>
                <c:pt idx="8">
                  <c:v>20.3</c:v>
                </c:pt>
                <c:pt idx="9">
                  <c:v>14.2</c:v>
                </c:pt>
                <c:pt idx="10">
                  <c:v>7.5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89984"/>
        <c:axId val="2894848"/>
      </c:lineChart>
      <c:catAx>
        <c:axId val="2889984"/>
        <c:scaling>
          <c:orientation val="minMax"/>
        </c:scaling>
        <c:delete val="0"/>
        <c:axPos val="b"/>
        <c:majorTickMark val="out"/>
        <c:minorTickMark val="none"/>
        <c:tickLblPos val="nextTo"/>
        <c:crossAx val="2894848"/>
        <c:crosses val="autoZero"/>
        <c:auto val="1"/>
        <c:lblAlgn val="ctr"/>
        <c:lblOffset val="100"/>
        <c:noMultiLvlLbl val="0"/>
      </c:catAx>
      <c:valAx>
        <c:axId val="2894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899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List1!$A$21</c:f>
              <c:strCache>
                <c:ptCount val="1"/>
                <c:pt idx="0">
                  <c:v>Vídeň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List1!$B$21:$M$21</c:f>
              <c:numCache>
                <c:formatCode>General</c:formatCode>
                <c:ptCount val="12"/>
                <c:pt idx="0">
                  <c:v>37.200000000000003</c:v>
                </c:pt>
                <c:pt idx="1">
                  <c:v>39.4</c:v>
                </c:pt>
                <c:pt idx="2">
                  <c:v>46.1</c:v>
                </c:pt>
                <c:pt idx="3">
                  <c:v>51.7</c:v>
                </c:pt>
                <c:pt idx="4">
                  <c:v>61.8</c:v>
                </c:pt>
                <c:pt idx="5">
                  <c:v>70.2</c:v>
                </c:pt>
                <c:pt idx="6">
                  <c:v>68.2</c:v>
                </c:pt>
                <c:pt idx="7">
                  <c:v>57.8</c:v>
                </c:pt>
                <c:pt idx="8">
                  <c:v>53.5</c:v>
                </c:pt>
                <c:pt idx="9">
                  <c:v>40</c:v>
                </c:pt>
                <c:pt idx="10">
                  <c:v>50</c:v>
                </c:pt>
                <c:pt idx="11">
                  <c:v>44.4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763712"/>
        <c:axId val="145379328"/>
      </c:lineChart>
      <c:catAx>
        <c:axId val="143763712"/>
        <c:scaling>
          <c:orientation val="minMax"/>
        </c:scaling>
        <c:delete val="0"/>
        <c:axPos val="b"/>
        <c:majorTickMark val="out"/>
        <c:minorTickMark val="none"/>
        <c:tickLblPos val="nextTo"/>
        <c:crossAx val="145379328"/>
        <c:crosses val="autoZero"/>
        <c:auto val="1"/>
        <c:lblAlgn val="ctr"/>
        <c:lblOffset val="100"/>
        <c:noMultiLvlLbl val="0"/>
      </c:catAx>
      <c:valAx>
        <c:axId val="145379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7637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List1!$A$22</c:f>
              <c:strCache>
                <c:ptCount val="1"/>
                <c:pt idx="0">
                  <c:v>Bukurešť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List1!$B$22:$M$22</c:f>
              <c:numCache>
                <c:formatCode>General</c:formatCode>
                <c:ptCount val="12"/>
                <c:pt idx="0">
                  <c:v>1.5</c:v>
                </c:pt>
                <c:pt idx="1">
                  <c:v>4.0999999999999996</c:v>
                </c:pt>
                <c:pt idx="2">
                  <c:v>10.5</c:v>
                </c:pt>
                <c:pt idx="3">
                  <c:v>18</c:v>
                </c:pt>
                <c:pt idx="4">
                  <c:v>23.3</c:v>
                </c:pt>
                <c:pt idx="5">
                  <c:v>26.8</c:v>
                </c:pt>
                <c:pt idx="6">
                  <c:v>28.8</c:v>
                </c:pt>
                <c:pt idx="7">
                  <c:v>28.5</c:v>
                </c:pt>
                <c:pt idx="8">
                  <c:v>24.6</c:v>
                </c:pt>
                <c:pt idx="9">
                  <c:v>18</c:v>
                </c:pt>
                <c:pt idx="10">
                  <c:v>10</c:v>
                </c:pt>
                <c:pt idx="11">
                  <c:v>3.8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099136"/>
        <c:axId val="42440192"/>
      </c:lineChart>
      <c:catAx>
        <c:axId val="33099136"/>
        <c:scaling>
          <c:orientation val="minMax"/>
        </c:scaling>
        <c:delete val="0"/>
        <c:axPos val="b"/>
        <c:majorTickMark val="out"/>
        <c:minorTickMark val="none"/>
        <c:tickLblPos val="nextTo"/>
        <c:crossAx val="42440192"/>
        <c:crosses val="autoZero"/>
        <c:auto val="1"/>
        <c:lblAlgn val="ctr"/>
        <c:lblOffset val="100"/>
        <c:noMultiLvlLbl val="0"/>
      </c:catAx>
      <c:valAx>
        <c:axId val="42440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099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List1!$A$22</c:f>
              <c:strCache>
                <c:ptCount val="1"/>
                <c:pt idx="0">
                  <c:v>Bukurešť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List1!$B$22:$M$22</c:f>
              <c:numCache>
                <c:formatCode>General</c:formatCode>
                <c:ptCount val="12"/>
                <c:pt idx="0">
                  <c:v>40</c:v>
                </c:pt>
                <c:pt idx="1">
                  <c:v>36</c:v>
                </c:pt>
                <c:pt idx="2">
                  <c:v>38</c:v>
                </c:pt>
                <c:pt idx="3">
                  <c:v>46</c:v>
                </c:pt>
                <c:pt idx="4">
                  <c:v>70</c:v>
                </c:pt>
                <c:pt idx="5">
                  <c:v>77</c:v>
                </c:pt>
                <c:pt idx="6">
                  <c:v>64</c:v>
                </c:pt>
                <c:pt idx="7">
                  <c:v>58</c:v>
                </c:pt>
                <c:pt idx="8">
                  <c:v>42</c:v>
                </c:pt>
                <c:pt idx="9">
                  <c:v>32</c:v>
                </c:pt>
                <c:pt idx="10">
                  <c:v>49</c:v>
                </c:pt>
                <c:pt idx="11">
                  <c:v>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643904"/>
        <c:axId val="141980032"/>
      </c:lineChart>
      <c:catAx>
        <c:axId val="159643904"/>
        <c:scaling>
          <c:orientation val="minMax"/>
        </c:scaling>
        <c:delete val="0"/>
        <c:axPos val="b"/>
        <c:majorTickMark val="out"/>
        <c:minorTickMark val="none"/>
        <c:tickLblPos val="nextTo"/>
        <c:crossAx val="141980032"/>
        <c:crosses val="autoZero"/>
        <c:auto val="1"/>
        <c:lblAlgn val="ctr"/>
        <c:lblOffset val="100"/>
        <c:noMultiLvlLbl val="0"/>
      </c:catAx>
      <c:valAx>
        <c:axId val="141980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643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baseline="0" dirty="0" smtClean="0">
                <a:effectLst/>
              </a:rPr>
              <a:t>Průměrná měsíční teplota v °C  </a:t>
            </a:r>
            <a:endParaRPr lang="cs-CZ" dirty="0" smtClean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List1!$A$23</c:f>
              <c:strCache>
                <c:ptCount val="1"/>
                <c:pt idx="0">
                  <c:v>Atény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List1!$B$23:$M$23</c:f>
              <c:numCache>
                <c:formatCode>General</c:formatCode>
                <c:ptCount val="12"/>
                <c:pt idx="0">
                  <c:v>8.9</c:v>
                </c:pt>
                <c:pt idx="1">
                  <c:v>9.5</c:v>
                </c:pt>
                <c:pt idx="2">
                  <c:v>11.2</c:v>
                </c:pt>
                <c:pt idx="3">
                  <c:v>14.9</c:v>
                </c:pt>
                <c:pt idx="4">
                  <c:v>20</c:v>
                </c:pt>
                <c:pt idx="5">
                  <c:v>24.7</c:v>
                </c:pt>
                <c:pt idx="6">
                  <c:v>27.2</c:v>
                </c:pt>
                <c:pt idx="7">
                  <c:v>27</c:v>
                </c:pt>
                <c:pt idx="8">
                  <c:v>23.3</c:v>
                </c:pt>
                <c:pt idx="9">
                  <c:v>18.399999999999999</c:v>
                </c:pt>
                <c:pt idx="10">
                  <c:v>14</c:v>
                </c:pt>
                <c:pt idx="11">
                  <c:v>10.5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1888"/>
        <c:axId val="127641472"/>
      </c:lineChart>
      <c:catAx>
        <c:axId val="2901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27641472"/>
        <c:crosses val="autoZero"/>
        <c:auto val="1"/>
        <c:lblAlgn val="ctr"/>
        <c:lblOffset val="100"/>
        <c:noMultiLvlLbl val="0"/>
      </c:catAx>
      <c:valAx>
        <c:axId val="127641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1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List1!$A$23</c:f>
              <c:strCache>
                <c:ptCount val="1"/>
                <c:pt idx="0">
                  <c:v>Atény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List1!$B$23:$M$23</c:f>
              <c:numCache>
                <c:formatCode>General</c:formatCode>
                <c:ptCount val="12"/>
                <c:pt idx="0">
                  <c:v>56.9</c:v>
                </c:pt>
                <c:pt idx="1">
                  <c:v>46.7</c:v>
                </c:pt>
                <c:pt idx="2">
                  <c:v>40.700000000000003</c:v>
                </c:pt>
                <c:pt idx="3">
                  <c:v>30.8</c:v>
                </c:pt>
                <c:pt idx="4">
                  <c:v>22.7</c:v>
                </c:pt>
                <c:pt idx="5">
                  <c:v>10.6</c:v>
                </c:pt>
                <c:pt idx="6">
                  <c:v>5.8</c:v>
                </c:pt>
                <c:pt idx="7">
                  <c:v>6</c:v>
                </c:pt>
                <c:pt idx="8">
                  <c:v>13.9</c:v>
                </c:pt>
                <c:pt idx="9">
                  <c:v>52.6</c:v>
                </c:pt>
                <c:pt idx="10">
                  <c:v>58.3</c:v>
                </c:pt>
                <c:pt idx="11">
                  <c:v>69.099999999999994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048384"/>
        <c:axId val="152049920"/>
      </c:lineChart>
      <c:catAx>
        <c:axId val="152048384"/>
        <c:scaling>
          <c:orientation val="minMax"/>
        </c:scaling>
        <c:delete val="0"/>
        <c:axPos val="b"/>
        <c:majorTickMark val="out"/>
        <c:minorTickMark val="none"/>
        <c:tickLblPos val="nextTo"/>
        <c:crossAx val="152049920"/>
        <c:crosses val="autoZero"/>
        <c:auto val="1"/>
        <c:lblAlgn val="ctr"/>
        <c:lblOffset val="100"/>
        <c:noMultiLvlLbl val="0"/>
      </c:catAx>
      <c:valAx>
        <c:axId val="152049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20483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List1!$A$24</c:f>
              <c:strCache>
                <c:ptCount val="1"/>
                <c:pt idx="0">
                  <c:v>Bratislava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List1!$B$24:$M$24</c:f>
              <c:numCache>
                <c:formatCode>General</c:formatCode>
                <c:ptCount val="12"/>
                <c:pt idx="0">
                  <c:v>2.4</c:v>
                </c:pt>
                <c:pt idx="1">
                  <c:v>5</c:v>
                </c:pt>
                <c:pt idx="2">
                  <c:v>10.6</c:v>
                </c:pt>
                <c:pt idx="3">
                  <c:v>16</c:v>
                </c:pt>
                <c:pt idx="4">
                  <c:v>21.6</c:v>
                </c:pt>
                <c:pt idx="5">
                  <c:v>24.5</c:v>
                </c:pt>
                <c:pt idx="6">
                  <c:v>26.9</c:v>
                </c:pt>
                <c:pt idx="7">
                  <c:v>26.7</c:v>
                </c:pt>
                <c:pt idx="8">
                  <c:v>21.7</c:v>
                </c:pt>
                <c:pt idx="9">
                  <c:v>15.4</c:v>
                </c:pt>
                <c:pt idx="10">
                  <c:v>7.6</c:v>
                </c:pt>
                <c:pt idx="11">
                  <c:v>3.6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30944"/>
        <c:axId val="2943232"/>
      </c:lineChart>
      <c:catAx>
        <c:axId val="2930944"/>
        <c:scaling>
          <c:orientation val="minMax"/>
        </c:scaling>
        <c:delete val="0"/>
        <c:axPos val="b"/>
        <c:majorTickMark val="out"/>
        <c:minorTickMark val="none"/>
        <c:tickLblPos val="nextTo"/>
        <c:crossAx val="2943232"/>
        <c:crosses val="autoZero"/>
        <c:auto val="1"/>
        <c:lblAlgn val="ctr"/>
        <c:lblOffset val="100"/>
        <c:noMultiLvlLbl val="0"/>
      </c:catAx>
      <c:valAx>
        <c:axId val="2943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30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List1!$A$24</c:f>
              <c:strCache>
                <c:ptCount val="1"/>
                <c:pt idx="0">
                  <c:v>Bratislava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List1!$B$24:$M$24</c:f>
              <c:numCache>
                <c:formatCode>General</c:formatCode>
                <c:ptCount val="12"/>
                <c:pt idx="0">
                  <c:v>42</c:v>
                </c:pt>
                <c:pt idx="1">
                  <c:v>37</c:v>
                </c:pt>
                <c:pt idx="2">
                  <c:v>36</c:v>
                </c:pt>
                <c:pt idx="3">
                  <c:v>38</c:v>
                </c:pt>
                <c:pt idx="4">
                  <c:v>54</c:v>
                </c:pt>
                <c:pt idx="5">
                  <c:v>61</c:v>
                </c:pt>
                <c:pt idx="6">
                  <c:v>52</c:v>
                </c:pt>
                <c:pt idx="7">
                  <c:v>52</c:v>
                </c:pt>
                <c:pt idx="8">
                  <c:v>50</c:v>
                </c:pt>
                <c:pt idx="9">
                  <c:v>37</c:v>
                </c:pt>
                <c:pt idx="10">
                  <c:v>50</c:v>
                </c:pt>
                <c:pt idx="11">
                  <c:v>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776768"/>
        <c:axId val="152047616"/>
      </c:lineChart>
      <c:catAx>
        <c:axId val="143776768"/>
        <c:scaling>
          <c:orientation val="minMax"/>
        </c:scaling>
        <c:delete val="0"/>
        <c:axPos val="b"/>
        <c:majorTickMark val="out"/>
        <c:minorTickMark val="none"/>
        <c:tickLblPos val="nextTo"/>
        <c:crossAx val="152047616"/>
        <c:crosses val="autoZero"/>
        <c:auto val="1"/>
        <c:lblAlgn val="ctr"/>
        <c:lblOffset val="100"/>
        <c:noMultiLvlLbl val="0"/>
      </c:catAx>
      <c:valAx>
        <c:axId val="152047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7767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List1!$A$25</c:f>
              <c:strCache>
                <c:ptCount val="1"/>
                <c:pt idx="0">
                  <c:v>Lublaň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List1!$B$25:$M$25</c:f>
              <c:numCache>
                <c:formatCode>General</c:formatCode>
                <c:ptCount val="12"/>
                <c:pt idx="0">
                  <c:v>-0.1</c:v>
                </c:pt>
                <c:pt idx="1">
                  <c:v>1.8</c:v>
                </c:pt>
                <c:pt idx="2">
                  <c:v>6.1</c:v>
                </c:pt>
                <c:pt idx="3">
                  <c:v>10</c:v>
                </c:pt>
                <c:pt idx="4">
                  <c:v>15</c:v>
                </c:pt>
                <c:pt idx="5">
                  <c:v>18.100000000000001</c:v>
                </c:pt>
                <c:pt idx="6">
                  <c:v>20.399999999999999</c:v>
                </c:pt>
                <c:pt idx="7">
                  <c:v>19.8</c:v>
                </c:pt>
                <c:pt idx="8">
                  <c:v>15.5</c:v>
                </c:pt>
                <c:pt idx="9">
                  <c:v>10.3</c:v>
                </c:pt>
                <c:pt idx="10">
                  <c:v>4.5</c:v>
                </c:pt>
                <c:pt idx="11">
                  <c:v>0.7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311424"/>
        <c:axId val="88928256"/>
      </c:lineChart>
      <c:catAx>
        <c:axId val="40311424"/>
        <c:scaling>
          <c:orientation val="minMax"/>
        </c:scaling>
        <c:delete val="0"/>
        <c:axPos val="b"/>
        <c:majorTickMark val="out"/>
        <c:minorTickMark val="none"/>
        <c:tickLblPos val="nextTo"/>
        <c:crossAx val="88928256"/>
        <c:crosses val="autoZero"/>
        <c:auto val="1"/>
        <c:lblAlgn val="ctr"/>
        <c:lblOffset val="100"/>
        <c:noMultiLvlLbl val="0"/>
      </c:catAx>
      <c:valAx>
        <c:axId val="88928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3114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List1!$A$25</c:f>
              <c:strCache>
                <c:ptCount val="1"/>
                <c:pt idx="0">
                  <c:v>Lublaň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List1!$B$25:$M$25</c:f>
              <c:numCache>
                <c:formatCode>General</c:formatCode>
                <c:ptCount val="12"/>
                <c:pt idx="0">
                  <c:v>71</c:v>
                </c:pt>
                <c:pt idx="1">
                  <c:v>71</c:v>
                </c:pt>
                <c:pt idx="2">
                  <c:v>87</c:v>
                </c:pt>
                <c:pt idx="3">
                  <c:v>103</c:v>
                </c:pt>
                <c:pt idx="4">
                  <c:v>113</c:v>
                </c:pt>
                <c:pt idx="5">
                  <c:v>154</c:v>
                </c:pt>
                <c:pt idx="6">
                  <c:v>117</c:v>
                </c:pt>
                <c:pt idx="7">
                  <c:v>134</c:v>
                </c:pt>
                <c:pt idx="8">
                  <c:v>131</c:v>
                </c:pt>
                <c:pt idx="9">
                  <c:v>147</c:v>
                </c:pt>
                <c:pt idx="10">
                  <c:v>137</c:v>
                </c:pt>
                <c:pt idx="11">
                  <c:v>103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812800"/>
        <c:axId val="154815104"/>
      </c:lineChart>
      <c:catAx>
        <c:axId val="154812800"/>
        <c:scaling>
          <c:orientation val="minMax"/>
        </c:scaling>
        <c:delete val="0"/>
        <c:axPos val="b"/>
        <c:majorTickMark val="out"/>
        <c:minorTickMark val="none"/>
        <c:tickLblPos val="nextTo"/>
        <c:crossAx val="154815104"/>
        <c:crosses val="autoZero"/>
        <c:auto val="1"/>
        <c:lblAlgn val="ctr"/>
        <c:lblOffset val="100"/>
        <c:noMultiLvlLbl val="0"/>
      </c:catAx>
      <c:valAx>
        <c:axId val="154815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48128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List1!$A$26</c:f>
              <c:strCache>
                <c:ptCount val="1"/>
                <c:pt idx="0">
                  <c:v>Londýn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List1!$B$26:$M$26</c:f>
              <c:numCache>
                <c:formatCode>General</c:formatCode>
                <c:ptCount val="12"/>
                <c:pt idx="0">
                  <c:v>8.1</c:v>
                </c:pt>
                <c:pt idx="1">
                  <c:v>8.4</c:v>
                </c:pt>
                <c:pt idx="2">
                  <c:v>11.4</c:v>
                </c:pt>
                <c:pt idx="3">
                  <c:v>14.2</c:v>
                </c:pt>
                <c:pt idx="4">
                  <c:v>17.899999999999999</c:v>
                </c:pt>
                <c:pt idx="5">
                  <c:v>21.1</c:v>
                </c:pt>
                <c:pt idx="6">
                  <c:v>23.5</c:v>
                </c:pt>
                <c:pt idx="7">
                  <c:v>23.2</c:v>
                </c:pt>
                <c:pt idx="8">
                  <c:v>19.899999999999999</c:v>
                </c:pt>
                <c:pt idx="9">
                  <c:v>15.6</c:v>
                </c:pt>
                <c:pt idx="10">
                  <c:v>11.2</c:v>
                </c:pt>
                <c:pt idx="11">
                  <c:v>8.3000000000000007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322944"/>
        <c:axId val="40324480"/>
      </c:lineChart>
      <c:catAx>
        <c:axId val="40322944"/>
        <c:scaling>
          <c:orientation val="minMax"/>
        </c:scaling>
        <c:delete val="0"/>
        <c:axPos val="b"/>
        <c:majorTickMark val="out"/>
        <c:minorTickMark val="none"/>
        <c:tickLblPos val="nextTo"/>
        <c:crossAx val="40324480"/>
        <c:crosses val="autoZero"/>
        <c:auto val="1"/>
        <c:lblAlgn val="ctr"/>
        <c:lblOffset val="100"/>
        <c:noMultiLvlLbl val="0"/>
      </c:catAx>
      <c:valAx>
        <c:axId val="40324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322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List1!$A$26</c:f>
              <c:strCache>
                <c:ptCount val="1"/>
                <c:pt idx="0">
                  <c:v>Londýn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List1!$B$26:$M$26</c:f>
              <c:numCache>
                <c:formatCode>General</c:formatCode>
                <c:ptCount val="12"/>
                <c:pt idx="0">
                  <c:v>55.2</c:v>
                </c:pt>
                <c:pt idx="1">
                  <c:v>40.799999999999997</c:v>
                </c:pt>
                <c:pt idx="2">
                  <c:v>41.6</c:v>
                </c:pt>
                <c:pt idx="3">
                  <c:v>43.6</c:v>
                </c:pt>
                <c:pt idx="4">
                  <c:v>49.3</c:v>
                </c:pt>
                <c:pt idx="5">
                  <c:v>44.9</c:v>
                </c:pt>
                <c:pt idx="6">
                  <c:v>44.5</c:v>
                </c:pt>
                <c:pt idx="7">
                  <c:v>49.5</c:v>
                </c:pt>
                <c:pt idx="8">
                  <c:v>49.1</c:v>
                </c:pt>
                <c:pt idx="9">
                  <c:v>68.5</c:v>
                </c:pt>
                <c:pt idx="10">
                  <c:v>59</c:v>
                </c:pt>
                <c:pt idx="11">
                  <c:v>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672064"/>
        <c:axId val="183173120"/>
      </c:lineChart>
      <c:catAx>
        <c:axId val="167672064"/>
        <c:scaling>
          <c:orientation val="minMax"/>
        </c:scaling>
        <c:delete val="0"/>
        <c:axPos val="b"/>
        <c:majorTickMark val="out"/>
        <c:minorTickMark val="none"/>
        <c:tickLblPos val="nextTo"/>
        <c:crossAx val="183173120"/>
        <c:crosses val="autoZero"/>
        <c:auto val="1"/>
        <c:lblAlgn val="ctr"/>
        <c:lblOffset val="100"/>
        <c:noMultiLvlLbl val="0"/>
      </c:catAx>
      <c:valAx>
        <c:axId val="183173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672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List1!$A$27</c:f>
              <c:strCache>
                <c:ptCount val="1"/>
                <c:pt idx="0">
                  <c:v>Madrid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List1!$B$27:$M$27</c:f>
              <c:numCache>
                <c:formatCode>General</c:formatCode>
                <c:ptCount val="12"/>
                <c:pt idx="0">
                  <c:v>6.2</c:v>
                </c:pt>
                <c:pt idx="1">
                  <c:v>7.9</c:v>
                </c:pt>
                <c:pt idx="2">
                  <c:v>10.7</c:v>
                </c:pt>
                <c:pt idx="3">
                  <c:v>12.4</c:v>
                </c:pt>
                <c:pt idx="4">
                  <c:v>16.100000000000001</c:v>
                </c:pt>
                <c:pt idx="5">
                  <c:v>21</c:v>
                </c:pt>
                <c:pt idx="6">
                  <c:v>24.8</c:v>
                </c:pt>
                <c:pt idx="7">
                  <c:v>24.5</c:v>
                </c:pt>
                <c:pt idx="8">
                  <c:v>20.5</c:v>
                </c:pt>
                <c:pt idx="9">
                  <c:v>14.6</c:v>
                </c:pt>
                <c:pt idx="10">
                  <c:v>9.6999999999999993</c:v>
                </c:pt>
                <c:pt idx="11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796352"/>
        <c:axId val="127798272"/>
      </c:lineChart>
      <c:catAx>
        <c:axId val="127796352"/>
        <c:scaling>
          <c:orientation val="minMax"/>
        </c:scaling>
        <c:delete val="0"/>
        <c:axPos val="b"/>
        <c:majorTickMark val="out"/>
        <c:minorTickMark val="none"/>
        <c:tickLblPos val="nextTo"/>
        <c:crossAx val="127798272"/>
        <c:crosses val="autoZero"/>
        <c:auto val="1"/>
        <c:lblAlgn val="ctr"/>
        <c:lblOffset val="100"/>
        <c:noMultiLvlLbl val="0"/>
      </c:catAx>
      <c:valAx>
        <c:axId val="127798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77963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List1!$A$27</c:f>
              <c:strCache>
                <c:ptCount val="1"/>
                <c:pt idx="0">
                  <c:v>Madrid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List1!$B$27:$M$27</c:f>
              <c:numCache>
                <c:formatCode>General</c:formatCode>
                <c:ptCount val="12"/>
                <c:pt idx="0">
                  <c:v>37</c:v>
                </c:pt>
                <c:pt idx="1">
                  <c:v>35</c:v>
                </c:pt>
                <c:pt idx="2">
                  <c:v>26</c:v>
                </c:pt>
                <c:pt idx="3">
                  <c:v>47</c:v>
                </c:pt>
                <c:pt idx="4">
                  <c:v>52</c:v>
                </c:pt>
                <c:pt idx="5">
                  <c:v>25</c:v>
                </c:pt>
                <c:pt idx="6">
                  <c:v>15</c:v>
                </c:pt>
                <c:pt idx="7">
                  <c:v>10</c:v>
                </c:pt>
                <c:pt idx="8">
                  <c:v>28</c:v>
                </c:pt>
                <c:pt idx="9">
                  <c:v>49</c:v>
                </c:pt>
                <c:pt idx="10">
                  <c:v>56</c:v>
                </c:pt>
                <c:pt idx="11">
                  <c:v>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363328"/>
        <c:axId val="145364864"/>
      </c:lineChart>
      <c:catAx>
        <c:axId val="145363328"/>
        <c:scaling>
          <c:orientation val="minMax"/>
        </c:scaling>
        <c:delete val="0"/>
        <c:axPos val="b"/>
        <c:majorTickMark val="out"/>
        <c:minorTickMark val="none"/>
        <c:tickLblPos val="nextTo"/>
        <c:crossAx val="145364864"/>
        <c:crosses val="autoZero"/>
        <c:auto val="1"/>
        <c:lblAlgn val="ctr"/>
        <c:lblOffset val="100"/>
        <c:noMultiLvlLbl val="0"/>
      </c:catAx>
      <c:valAx>
        <c:axId val="145364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53633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Průměrná měsíční teplota v °C 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List1!$A$28</c:f>
              <c:strCache>
                <c:ptCount val="1"/>
                <c:pt idx="0">
                  <c:v>Stockholm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List1!$B$28:$M$28</c:f>
              <c:numCache>
                <c:formatCode>General</c:formatCode>
                <c:ptCount val="12"/>
                <c:pt idx="0">
                  <c:v>-2.9</c:v>
                </c:pt>
                <c:pt idx="1">
                  <c:v>-3.1</c:v>
                </c:pt>
                <c:pt idx="2">
                  <c:v>0</c:v>
                </c:pt>
                <c:pt idx="3">
                  <c:v>4.5999999999999996</c:v>
                </c:pt>
                <c:pt idx="4">
                  <c:v>10.5</c:v>
                </c:pt>
                <c:pt idx="5">
                  <c:v>15.4</c:v>
                </c:pt>
                <c:pt idx="6">
                  <c:v>17.2</c:v>
                </c:pt>
                <c:pt idx="7">
                  <c:v>16.3</c:v>
                </c:pt>
                <c:pt idx="8">
                  <c:v>12</c:v>
                </c:pt>
                <c:pt idx="9">
                  <c:v>7.3</c:v>
                </c:pt>
                <c:pt idx="10">
                  <c:v>2.6</c:v>
                </c:pt>
                <c:pt idx="11">
                  <c:v>-1.1000000000000001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002176"/>
        <c:axId val="127817600"/>
      </c:lineChart>
      <c:catAx>
        <c:axId val="116002176"/>
        <c:scaling>
          <c:orientation val="minMax"/>
        </c:scaling>
        <c:delete val="0"/>
        <c:axPos val="b"/>
        <c:majorTickMark val="out"/>
        <c:minorTickMark val="none"/>
        <c:tickLblPos val="nextTo"/>
        <c:crossAx val="127817600"/>
        <c:crosses val="autoZero"/>
        <c:auto val="1"/>
        <c:lblAlgn val="ctr"/>
        <c:lblOffset val="100"/>
        <c:noMultiLvlLbl val="0"/>
      </c:catAx>
      <c:valAx>
        <c:axId val="127817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002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b="1" i="0" baseline="0" dirty="0" smtClean="0">
                <a:effectLst/>
              </a:rPr>
              <a:t>Průměrné měsíční srážky v mm</a:t>
            </a:r>
            <a:endParaRPr lang="cs-CZ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List1!$A$28</c:f>
              <c:strCache>
                <c:ptCount val="1"/>
                <c:pt idx="0">
                  <c:v>Stockholm</c:v>
                </c:pt>
              </c:strCache>
            </c:strRef>
          </c:tx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List1!$B$28:$M$28</c:f>
              <c:numCache>
                <c:formatCode>General</c:formatCode>
                <c:ptCount val="12"/>
                <c:pt idx="0">
                  <c:v>39</c:v>
                </c:pt>
                <c:pt idx="1">
                  <c:v>27</c:v>
                </c:pt>
                <c:pt idx="2">
                  <c:v>26</c:v>
                </c:pt>
                <c:pt idx="3">
                  <c:v>30</c:v>
                </c:pt>
                <c:pt idx="4">
                  <c:v>30</c:v>
                </c:pt>
                <c:pt idx="5">
                  <c:v>45</c:v>
                </c:pt>
                <c:pt idx="6">
                  <c:v>72</c:v>
                </c:pt>
                <c:pt idx="7">
                  <c:v>66</c:v>
                </c:pt>
                <c:pt idx="8">
                  <c:v>55</c:v>
                </c:pt>
                <c:pt idx="9">
                  <c:v>50</c:v>
                </c:pt>
                <c:pt idx="10">
                  <c:v>53</c:v>
                </c:pt>
                <c:pt idx="11">
                  <c:v>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389056"/>
        <c:axId val="145390592"/>
      </c:lineChart>
      <c:catAx>
        <c:axId val="145389056"/>
        <c:scaling>
          <c:orientation val="minMax"/>
        </c:scaling>
        <c:delete val="0"/>
        <c:axPos val="b"/>
        <c:majorTickMark val="out"/>
        <c:minorTickMark val="none"/>
        <c:tickLblPos val="nextTo"/>
        <c:crossAx val="145390592"/>
        <c:crosses val="autoZero"/>
        <c:auto val="1"/>
        <c:lblAlgn val="ctr"/>
        <c:lblOffset val="100"/>
        <c:noMultiLvlLbl val="0"/>
      </c:catAx>
      <c:valAx>
        <c:axId val="145390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53890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3690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37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129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8637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78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96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8652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8102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691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9690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655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50000">
              <a:schemeClr val="tx2">
                <a:lumMod val="40000"/>
                <a:lumOff val="60000"/>
              </a:schemeClr>
            </a:gs>
            <a:gs pos="100000">
              <a:schemeClr val="accent5">
                <a:lumMod val="40000"/>
                <a:lumOff val="60000"/>
                <a:alpha val="81000"/>
              </a:schemeClr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D5D90-3493-4CB9-9A10-BA7D426137F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3E530-0BE3-460F-A56F-57B929ABCC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14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Evropská unie</a:t>
            </a:r>
            <a:endParaRPr lang="cs-CZ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Členské státy a jejich hlavní města</a:t>
            </a:r>
            <a:endParaRPr lang="cs-CZ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4612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Belgie</a:t>
            </a:r>
            <a:endParaRPr lang="cs-CZ" b="1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</a:t>
            </a:r>
            <a:r>
              <a:rPr lang="cs-CZ" dirty="0" smtClean="0"/>
              <a:t> 30 529 km²</a:t>
            </a: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</a:t>
            </a:r>
            <a:r>
              <a:rPr lang="cs-CZ" dirty="0" smtClean="0"/>
              <a:t> 10 583 382</a:t>
            </a: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</a:t>
            </a:r>
            <a:r>
              <a:rPr lang="cs-CZ" dirty="0" smtClean="0"/>
              <a:t> nizozemština, francouzština, němčina</a:t>
            </a: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federativní konstituční monarchie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44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184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Belgie - </a:t>
            </a:r>
            <a:r>
              <a:rPr lang="cs-CZ" b="1" dirty="0" smtClean="0"/>
              <a:t>Brusel</a:t>
            </a:r>
            <a:endParaRPr lang="cs-CZ" b="1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532586"/>
              </p:ext>
            </p:extLst>
          </p:nvPr>
        </p:nvGraphicFramePr>
        <p:xfrm>
          <a:off x="457200" y="16020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304003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689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Bulharsko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110 993,6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7 262 675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bulharština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</a:t>
            </a:r>
            <a:r>
              <a:rPr lang="cs-CZ" dirty="0" smtClean="0"/>
              <a:t>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lev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33" y="0"/>
            <a:ext cx="2714667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2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Bulharsko - </a:t>
            </a:r>
            <a:r>
              <a:rPr lang="cs-CZ" b="1" dirty="0" smtClean="0"/>
              <a:t>Sofie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2992656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585792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44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Česko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78 867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10 505 445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čeština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</a:t>
            </a:r>
            <a:r>
              <a:rPr lang="cs-CZ" dirty="0" err="1" smtClean="0"/>
              <a:t>republïka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koruna česká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44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75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Česká republika - </a:t>
            </a:r>
            <a:r>
              <a:rPr lang="cs-CZ" b="1" dirty="0" smtClean="0"/>
              <a:t>Praha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3645683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26311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9774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Dánsko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43 094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5 564 219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dánština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konstituční monarchie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dánská koruna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1713" cy="160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879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Dánsko - </a:t>
            </a:r>
            <a:r>
              <a:rPr lang="cs-CZ" b="1" dirty="0" smtClean="0"/>
              <a:t>Kodaň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927416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96259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1866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Estonsko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45 226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1 339 681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estonština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57" y="0"/>
            <a:ext cx="2559543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980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Estonsko - </a:t>
            </a:r>
            <a:r>
              <a:rPr lang="cs-CZ" b="1" dirty="0" smtClean="0"/>
              <a:t>Tallinn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333710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087468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64493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Finsko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338 145 </a:t>
            </a:r>
            <a:r>
              <a:rPr lang="cs-CZ" dirty="0" smtClean="0"/>
              <a:t>km²</a:t>
            </a:r>
            <a:endParaRPr lang="cs-CZ" dirty="0" smtClean="0"/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5 350 000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finština, švédština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851" y="0"/>
            <a:ext cx="2674149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8214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Finsko - </a:t>
            </a:r>
            <a:r>
              <a:rPr lang="cs-CZ" b="1" dirty="0" smtClean="0"/>
              <a:t>Helsinky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599410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246110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3991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Francie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547 030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62 880 529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francouzština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44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235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Francie - </a:t>
            </a:r>
            <a:r>
              <a:rPr lang="cs-CZ" b="1" dirty="0" smtClean="0"/>
              <a:t>Paříž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0418863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207722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7223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Irsko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70 273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4 234 925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irština, angličtina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00" y="0"/>
            <a:ext cx="325760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7027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Irsko - </a:t>
            </a:r>
            <a:r>
              <a:rPr lang="cs-CZ" b="1" dirty="0" smtClean="0"/>
              <a:t>Dublin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837329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526449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6477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Itálie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301 338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60 115 625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italština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</a:t>
            </a: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37" y="-26218"/>
            <a:ext cx="2493863" cy="1655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245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Itálie - </a:t>
            </a:r>
            <a:r>
              <a:rPr lang="cs-CZ" b="1" dirty="0" smtClean="0"/>
              <a:t>Řím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605601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1192344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3230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Kypr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9 251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689 565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řečtina, turečtina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prezidentská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</a:t>
            </a: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33" y="0"/>
            <a:ext cx="2714667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04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Kypr - </a:t>
            </a:r>
            <a:r>
              <a:rPr lang="cs-CZ" b="1" dirty="0" smtClean="0"/>
              <a:t>Nikósie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6092901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137366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9834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Litva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65 200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3 195 702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litevština, </a:t>
            </a:r>
            <a:r>
              <a:rPr lang="cs-CZ" dirty="0" err="1" smtClean="0"/>
              <a:t>žemaitština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litevský </a:t>
            </a:r>
            <a:r>
              <a:rPr lang="cs-CZ" dirty="0" err="1" smtClean="0"/>
              <a:t>litas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33" y="0"/>
            <a:ext cx="2714667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290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Litva - </a:t>
            </a:r>
            <a:r>
              <a:rPr lang="cs-CZ" b="1" dirty="0" smtClean="0"/>
              <a:t>Vilnius</a:t>
            </a:r>
            <a:endParaRPr lang="cs-CZ" b="1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441280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665157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00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Lotyšsko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64 589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2 248 000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lotyština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lotyšský lat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00" y="0"/>
            <a:ext cx="325760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821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Lotyšsko - </a:t>
            </a:r>
            <a:r>
              <a:rPr lang="cs-CZ" b="1" dirty="0" smtClean="0"/>
              <a:t>Riga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056877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641248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2238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Lucembursko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2 586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491 775</a:t>
            </a: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lucemburština, němčina, francouzština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velkovévodství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33" y="0"/>
            <a:ext cx="2714667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16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Lucembursko - </a:t>
            </a:r>
            <a:r>
              <a:rPr lang="cs-CZ" b="1" dirty="0" smtClean="0"/>
              <a:t>Lucemburk</a:t>
            </a:r>
            <a:endParaRPr lang="cs-CZ" b="1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951200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41336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2923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Maďarsko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93 030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9 960 000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maďarština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forint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00" y="0"/>
            <a:ext cx="325760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356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Maďarsko - </a:t>
            </a:r>
            <a:r>
              <a:rPr lang="cs-CZ" b="1" dirty="0" smtClean="0"/>
              <a:t>Budapešť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054270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7304997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25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Malta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316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 400 372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maltština, angličtina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44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416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Malta - </a:t>
            </a:r>
            <a:r>
              <a:rPr lang="cs-CZ" b="1" dirty="0" smtClean="0"/>
              <a:t>Valletta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461854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3203623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652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Německo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357 022,9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81 831 000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němčina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federativní 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33" y="0"/>
            <a:ext cx="2714667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1608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Německo - </a:t>
            </a:r>
            <a:r>
              <a:rPr lang="cs-CZ" b="1" dirty="0" smtClean="0"/>
              <a:t>Berlín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258630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6510894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49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Nizozemsko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41 526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16 850 000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nizozemština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konstituční monarchie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815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1171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Nizozemsko - </a:t>
            </a:r>
            <a:r>
              <a:rPr lang="cs-CZ" b="1" dirty="0" smtClean="0"/>
              <a:t>Amsterdam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449788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091258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732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Polsko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312 679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38 501 000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polština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err="1" smtClean="0"/>
              <a:t>złoty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62" y="0"/>
            <a:ext cx="2596638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042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Polsko - </a:t>
            </a:r>
            <a:r>
              <a:rPr lang="cs-CZ" b="1" dirty="0" smtClean="0"/>
              <a:t>Varšava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7621343"/>
              </p:ext>
            </p:extLst>
          </p:nvPr>
        </p:nvGraphicFramePr>
        <p:xfrm>
          <a:off x="457200" y="1600200"/>
          <a:ext cx="418680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13826"/>
              </p:ext>
            </p:extLst>
          </p:nvPr>
        </p:nvGraphicFramePr>
        <p:xfrm>
          <a:off x="4570218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93336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Portugalsko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92 391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10 708 692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portugalština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</a:t>
            </a:r>
            <a:r>
              <a:rPr lang="cs-CZ" dirty="0" smtClean="0"/>
              <a:t>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0"/>
            <a:ext cx="2431215" cy="1613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47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Portugalsko - </a:t>
            </a:r>
            <a:r>
              <a:rPr lang="cs-CZ" b="1" dirty="0" smtClean="0"/>
              <a:t>Lisabon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655237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2298458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2864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Rakousko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83 871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8 404 252</a:t>
            </a: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němčina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spolková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44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7278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Rakousko - </a:t>
            </a:r>
            <a:r>
              <a:rPr lang="cs-CZ" b="1" dirty="0" smtClean="0"/>
              <a:t>Vídeň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510972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988283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7328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Rumunsko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238 391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19 599 506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rumunština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rumunský </a:t>
            </a:r>
            <a:r>
              <a:rPr lang="cs-CZ" dirty="0" err="1" smtClean="0"/>
              <a:t>leu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44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713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Rumunsko - </a:t>
            </a:r>
            <a:r>
              <a:rPr lang="cs-CZ" b="1" dirty="0" smtClean="0"/>
              <a:t>Bukurešť</a:t>
            </a:r>
            <a:endParaRPr lang="cs-CZ" b="1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72051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648068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7265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Řecko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131 940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11 283 293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řečtina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657" y="-14591"/>
            <a:ext cx="2476343" cy="164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77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Řecko - </a:t>
            </a:r>
            <a:r>
              <a:rPr lang="cs-CZ" b="1" dirty="0" smtClean="0"/>
              <a:t>Atény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372102"/>
              </p:ext>
            </p:extLst>
          </p:nvPr>
        </p:nvGraphicFramePr>
        <p:xfrm>
          <a:off x="457200" y="1600200"/>
          <a:ext cx="418680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7342307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1271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Slovensko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49 035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5 440 078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slovenština, čeština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44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82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Slovensko - </a:t>
            </a:r>
            <a:r>
              <a:rPr lang="cs-CZ" b="1" dirty="0" smtClean="0"/>
              <a:t>Bratislava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4448174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983303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04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Slovinsko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20 273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1 964 036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slovinština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republika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00" y="0"/>
            <a:ext cx="325760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03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Slovinsko - </a:t>
            </a:r>
            <a:r>
              <a:rPr lang="cs-CZ" b="1" dirty="0" smtClean="0"/>
              <a:t>Lublaň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9456309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6412203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90518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Spojené království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243 610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62 041 000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angličtina</a:t>
            </a: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parlamentní monarchie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libra šterlinků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00" y="0"/>
            <a:ext cx="325760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643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Spojené království - </a:t>
            </a:r>
            <a:r>
              <a:rPr lang="cs-CZ" b="1" dirty="0" smtClean="0"/>
              <a:t>Londýn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189355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0503387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815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Španělsko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504 782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46 063 511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španělština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konstituční monarchie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euro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44" y="0"/>
            <a:ext cx="2454356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367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Španělsko - </a:t>
            </a:r>
            <a:r>
              <a:rPr lang="cs-CZ" b="1" dirty="0" smtClean="0"/>
              <a:t>Madrid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7231515"/>
              </p:ext>
            </p:extLst>
          </p:nvPr>
        </p:nvGraphicFramePr>
        <p:xfrm>
          <a:off x="457200" y="16020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7423556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5281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cs-CZ" b="1" dirty="0" smtClean="0"/>
              <a:t>Švédsko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Rozloha: </a:t>
            </a:r>
            <a:r>
              <a:rPr lang="cs-CZ" dirty="0" smtClean="0"/>
              <a:t>449 964 </a:t>
            </a:r>
            <a:r>
              <a:rPr lang="cs-CZ" dirty="0" smtClean="0"/>
              <a:t>km²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Počet obyvatel: </a:t>
            </a:r>
            <a:r>
              <a:rPr lang="cs-CZ" dirty="0" smtClean="0"/>
              <a:t>9 316 000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Oficiální jazyk: </a:t>
            </a:r>
            <a:r>
              <a:rPr lang="cs-CZ" dirty="0" smtClean="0"/>
              <a:t>švédština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Ústavní zřízení: </a:t>
            </a:r>
            <a:r>
              <a:rPr lang="cs-CZ" dirty="0" smtClean="0"/>
              <a:t>konstituční monarchie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Měna: </a:t>
            </a:r>
            <a:r>
              <a:rPr lang="cs-CZ" dirty="0" smtClean="0"/>
              <a:t>švédská koruna</a:t>
            </a:r>
            <a:endParaRPr lang="cs-CZ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62" y="0"/>
            <a:ext cx="2596638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886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Švédsko - </a:t>
            </a:r>
            <a:r>
              <a:rPr lang="cs-CZ" b="1" dirty="0" smtClean="0"/>
              <a:t>Stockholm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117059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3786259"/>
              </p:ext>
            </p:extLst>
          </p:nvPr>
        </p:nvGraphicFramePr>
        <p:xfrm>
          <a:off x="4572000" y="216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2022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1059</Words>
  <Application>Microsoft Office PowerPoint</Application>
  <PresentationFormat>Předvádění na obrazovce (4:3)</PresentationFormat>
  <Paragraphs>245</Paragraphs>
  <Slides>55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55</vt:i4>
      </vt:variant>
    </vt:vector>
  </HeadingPairs>
  <TitlesOfParts>
    <vt:vector size="56" baseType="lpstr">
      <vt:lpstr>Motiv systému Office</vt:lpstr>
      <vt:lpstr>Evropská unie</vt:lpstr>
      <vt:lpstr>Belgie</vt:lpstr>
      <vt:lpstr>Belgie - Brusel</vt:lpstr>
      <vt:lpstr>Bulharsko</vt:lpstr>
      <vt:lpstr>Bulharsko - Sofie</vt:lpstr>
      <vt:lpstr>Česko</vt:lpstr>
      <vt:lpstr>Česká republika - Praha</vt:lpstr>
      <vt:lpstr>Dánsko</vt:lpstr>
      <vt:lpstr>Dánsko - Kodaň</vt:lpstr>
      <vt:lpstr>Estonsko</vt:lpstr>
      <vt:lpstr>Estonsko - Tallinn</vt:lpstr>
      <vt:lpstr>Finsko</vt:lpstr>
      <vt:lpstr>Finsko - Helsinky</vt:lpstr>
      <vt:lpstr>Francie</vt:lpstr>
      <vt:lpstr>Francie - Paříž</vt:lpstr>
      <vt:lpstr>Irsko</vt:lpstr>
      <vt:lpstr>Irsko - Dublin</vt:lpstr>
      <vt:lpstr>Itálie</vt:lpstr>
      <vt:lpstr>Itálie - Řím</vt:lpstr>
      <vt:lpstr>Kypr</vt:lpstr>
      <vt:lpstr>Kypr - Nikósie</vt:lpstr>
      <vt:lpstr>Litva</vt:lpstr>
      <vt:lpstr>Litva - Vilnius</vt:lpstr>
      <vt:lpstr>Lotyšsko</vt:lpstr>
      <vt:lpstr>Lotyšsko - Riga</vt:lpstr>
      <vt:lpstr>Lucembursko</vt:lpstr>
      <vt:lpstr>Lucembursko - Lucemburk</vt:lpstr>
      <vt:lpstr>Maďarsko</vt:lpstr>
      <vt:lpstr>Maďarsko - Budapešť</vt:lpstr>
      <vt:lpstr>Malta</vt:lpstr>
      <vt:lpstr>Malta - Valletta</vt:lpstr>
      <vt:lpstr>Německo</vt:lpstr>
      <vt:lpstr>Německo - Berlín</vt:lpstr>
      <vt:lpstr>Nizozemsko</vt:lpstr>
      <vt:lpstr>Nizozemsko - Amsterdam</vt:lpstr>
      <vt:lpstr>Polsko</vt:lpstr>
      <vt:lpstr>Polsko - Varšava</vt:lpstr>
      <vt:lpstr>Portugalsko</vt:lpstr>
      <vt:lpstr>Portugalsko - Lisabon</vt:lpstr>
      <vt:lpstr>Rakousko</vt:lpstr>
      <vt:lpstr>Rakousko - Vídeň</vt:lpstr>
      <vt:lpstr>Rumunsko</vt:lpstr>
      <vt:lpstr>Rumunsko - Bukurešť</vt:lpstr>
      <vt:lpstr>Řecko</vt:lpstr>
      <vt:lpstr>Řecko - Atény</vt:lpstr>
      <vt:lpstr>Slovensko</vt:lpstr>
      <vt:lpstr>Slovensko - Bratislava</vt:lpstr>
      <vt:lpstr>Slovinsko</vt:lpstr>
      <vt:lpstr>Slovinsko - Lublaň</vt:lpstr>
      <vt:lpstr>Spojené království</vt:lpstr>
      <vt:lpstr>Spojené království - Londýn</vt:lpstr>
      <vt:lpstr>Španělsko</vt:lpstr>
      <vt:lpstr>Španělsko - Madrid</vt:lpstr>
      <vt:lpstr>Švédsko</vt:lpstr>
      <vt:lpstr>Švédsko - Stockholm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Evropská unie</dc:title>
  <dc:creator>Ucebna</dc:creator>
  <cp:lastModifiedBy>Ucebna</cp:lastModifiedBy>
  <cp:revision>55</cp:revision>
  <dcterms:created xsi:type="dcterms:W3CDTF">2012-06-23T07:57:54Z</dcterms:created>
  <dcterms:modified xsi:type="dcterms:W3CDTF">2012-06-23T10:59:51Z</dcterms:modified>
</cp:coreProperties>
</file>