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318" r:id="rId2"/>
    <p:sldId id="256" r:id="rId3"/>
    <p:sldId id="292" r:id="rId4"/>
    <p:sldId id="257" r:id="rId5"/>
    <p:sldId id="293" r:id="rId6"/>
    <p:sldId id="258" r:id="rId7"/>
    <p:sldId id="289" r:id="rId8"/>
    <p:sldId id="259" r:id="rId9"/>
    <p:sldId id="294" r:id="rId10"/>
    <p:sldId id="260" r:id="rId11"/>
    <p:sldId id="295" r:id="rId12"/>
    <p:sldId id="261" r:id="rId13"/>
    <p:sldId id="296" r:id="rId14"/>
    <p:sldId id="262" r:id="rId15"/>
    <p:sldId id="297" r:id="rId16"/>
    <p:sldId id="263" r:id="rId17"/>
    <p:sldId id="298" r:id="rId18"/>
    <p:sldId id="264" r:id="rId19"/>
    <p:sldId id="299" r:id="rId20"/>
    <p:sldId id="265" r:id="rId21"/>
    <p:sldId id="300" r:id="rId22"/>
    <p:sldId id="266" r:id="rId23"/>
    <p:sldId id="301" r:id="rId24"/>
    <p:sldId id="267" r:id="rId25"/>
    <p:sldId id="302" r:id="rId26"/>
    <p:sldId id="268" r:id="rId27"/>
    <p:sldId id="303" r:id="rId28"/>
    <p:sldId id="269" r:id="rId29"/>
    <p:sldId id="304" r:id="rId30"/>
    <p:sldId id="270" r:id="rId31"/>
    <p:sldId id="305" r:id="rId32"/>
    <p:sldId id="271" r:id="rId33"/>
    <p:sldId id="306" r:id="rId34"/>
    <p:sldId id="272" r:id="rId35"/>
    <p:sldId id="307" r:id="rId36"/>
    <p:sldId id="273" r:id="rId37"/>
    <p:sldId id="308" r:id="rId38"/>
    <p:sldId id="274" r:id="rId39"/>
    <p:sldId id="309" r:id="rId40"/>
    <p:sldId id="275" r:id="rId41"/>
    <p:sldId id="310" r:id="rId42"/>
    <p:sldId id="276" r:id="rId43"/>
    <p:sldId id="311" r:id="rId44"/>
    <p:sldId id="277" r:id="rId45"/>
    <p:sldId id="312" r:id="rId46"/>
    <p:sldId id="278" r:id="rId47"/>
    <p:sldId id="313" r:id="rId48"/>
    <p:sldId id="279" r:id="rId49"/>
    <p:sldId id="314" r:id="rId50"/>
    <p:sldId id="280" r:id="rId51"/>
    <p:sldId id="315" r:id="rId52"/>
    <p:sldId id="287" r:id="rId53"/>
    <p:sldId id="316" r:id="rId54"/>
    <p:sldId id="281" r:id="rId55"/>
    <p:sldId id="317" r:id="rId56"/>
    <p:sldId id="319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cebna\Plocha\graf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cs-CZ" sz="2400"/>
              <a:t>Průměrné teploty v Bruselu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List1!$A$3:$A$14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List1!$B$3:$B$14</c:f>
              <c:numCache>
                <c:formatCode>General</c:formatCode>
                <c:ptCount val="12"/>
                <c:pt idx="0">
                  <c:v>6</c:v>
                </c:pt>
                <c:pt idx="1">
                  <c:v>8</c:v>
                </c:pt>
                <c:pt idx="2">
                  <c:v>11</c:v>
                </c:pt>
                <c:pt idx="3">
                  <c:v>14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15</c:v>
                </c:pt>
                <c:pt idx="10">
                  <c:v>9</c:v>
                </c:pt>
                <c:pt idx="1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2713600"/>
        <c:axId val="122734848"/>
      </c:barChart>
      <c:catAx>
        <c:axId val="12271360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2734848"/>
        <c:crosses val="autoZero"/>
        <c:auto val="1"/>
        <c:lblAlgn val="ctr"/>
        <c:lblOffset val="100"/>
        <c:noMultiLvlLbl val="0"/>
      </c:catAx>
      <c:valAx>
        <c:axId val="1227348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27136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cs-CZ" sz="2400" dirty="0"/>
              <a:t>Průměrné srážky v Bruselu v mm</a:t>
            </a:r>
          </a:p>
        </c:rich>
      </c:tx>
      <c:layout>
        <c:manualLayout>
          <c:xMode val="edge"/>
          <c:yMode val="edge"/>
          <c:x val="4.8889195028484309E-2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List1!$A$3:$A$14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List1!$C$3:$C$14</c:f>
              <c:numCache>
                <c:formatCode>General</c:formatCode>
                <c:ptCount val="12"/>
                <c:pt idx="0">
                  <c:v>71</c:v>
                </c:pt>
                <c:pt idx="1">
                  <c:v>67</c:v>
                </c:pt>
                <c:pt idx="2">
                  <c:v>69</c:v>
                </c:pt>
                <c:pt idx="3">
                  <c:v>58</c:v>
                </c:pt>
                <c:pt idx="4">
                  <c:v>54</c:v>
                </c:pt>
                <c:pt idx="5">
                  <c:v>70</c:v>
                </c:pt>
                <c:pt idx="6">
                  <c:v>81</c:v>
                </c:pt>
                <c:pt idx="7">
                  <c:v>94</c:v>
                </c:pt>
                <c:pt idx="8">
                  <c:v>66</c:v>
                </c:pt>
                <c:pt idx="9">
                  <c:v>64</c:v>
                </c:pt>
                <c:pt idx="10">
                  <c:v>69</c:v>
                </c:pt>
                <c:pt idx="11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034624"/>
        <c:axId val="161036160"/>
      </c:barChart>
      <c:catAx>
        <c:axId val="16103462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61036160"/>
        <c:crosses val="autoZero"/>
        <c:auto val="1"/>
        <c:lblAlgn val="ctr"/>
        <c:lblOffset val="100"/>
        <c:noMultiLvlLbl val="0"/>
      </c:catAx>
      <c:valAx>
        <c:axId val="1610361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cs-CZ"/>
                  <a:t>srážky v mm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610346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teploty v Sofii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List1!$A$39:$A$50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List1!$B$39:$B$50</c:f>
              <c:numCache>
                <c:formatCode>General</c:formatCode>
                <c:ptCount val="12"/>
                <c:pt idx="0">
                  <c:v>4</c:v>
                </c:pt>
                <c:pt idx="1">
                  <c:v>7</c:v>
                </c:pt>
                <c:pt idx="2">
                  <c:v>12</c:v>
                </c:pt>
                <c:pt idx="3">
                  <c:v>17</c:v>
                </c:pt>
                <c:pt idx="4">
                  <c:v>21</c:v>
                </c:pt>
                <c:pt idx="5">
                  <c:v>25</c:v>
                </c:pt>
                <c:pt idx="6">
                  <c:v>28</c:v>
                </c:pt>
                <c:pt idx="7">
                  <c:v>28</c:v>
                </c:pt>
                <c:pt idx="8">
                  <c:v>23</c:v>
                </c:pt>
                <c:pt idx="9">
                  <c:v>18</c:v>
                </c:pt>
                <c:pt idx="10">
                  <c:v>10</c:v>
                </c:pt>
                <c:pt idx="1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17868416"/>
        <c:axId val="120062720"/>
      </c:barChart>
      <c:catAx>
        <c:axId val="11786841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0062720"/>
        <c:crosses val="autoZero"/>
        <c:auto val="1"/>
        <c:lblAlgn val="ctr"/>
        <c:lblOffset val="100"/>
        <c:noMultiLvlLbl val="0"/>
      </c:catAx>
      <c:valAx>
        <c:axId val="1200627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17868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srážky v Sofii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List1!$A$39:$A$50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List1!$C$39:$C$50</c:f>
              <c:numCache>
                <c:formatCode>General</c:formatCode>
                <c:ptCount val="12"/>
                <c:pt idx="0">
                  <c:v>32</c:v>
                </c:pt>
                <c:pt idx="1">
                  <c:v>28</c:v>
                </c:pt>
                <c:pt idx="2">
                  <c:v>37</c:v>
                </c:pt>
                <c:pt idx="3">
                  <c:v>74</c:v>
                </c:pt>
                <c:pt idx="4">
                  <c:v>76</c:v>
                </c:pt>
                <c:pt idx="5">
                  <c:v>81</c:v>
                </c:pt>
                <c:pt idx="6">
                  <c:v>67</c:v>
                </c:pt>
                <c:pt idx="7">
                  <c:v>58</c:v>
                </c:pt>
                <c:pt idx="8">
                  <c:v>72</c:v>
                </c:pt>
                <c:pt idx="9">
                  <c:v>55</c:v>
                </c:pt>
                <c:pt idx="10">
                  <c:v>45</c:v>
                </c:pt>
                <c:pt idx="11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1944576"/>
        <c:axId val="152487808"/>
      </c:barChart>
      <c:catAx>
        <c:axId val="1519445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52487808"/>
        <c:crosses val="autoZero"/>
        <c:auto val="1"/>
        <c:lblAlgn val="ctr"/>
        <c:lblOffset val="100"/>
        <c:noMultiLvlLbl val="0"/>
      </c:catAx>
      <c:valAx>
        <c:axId val="15248780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519445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</a:t>
            </a:r>
            <a:r>
              <a:rPr lang="cs-CZ" sz="2400"/>
              <a:t>růměrné srážky v Praze v mm</a:t>
            </a:r>
            <a:endParaRPr lang="en-US" sz="24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List1!$E$39:$E$50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List1!$G$39:$G$50</c:f>
              <c:numCache>
                <c:formatCode>General</c:formatCode>
                <c:ptCount val="12"/>
                <c:pt idx="0">
                  <c:v>29</c:v>
                </c:pt>
                <c:pt idx="1">
                  <c:v>29</c:v>
                </c:pt>
                <c:pt idx="2">
                  <c:v>35</c:v>
                </c:pt>
                <c:pt idx="3">
                  <c:v>49</c:v>
                </c:pt>
                <c:pt idx="4">
                  <c:v>77</c:v>
                </c:pt>
                <c:pt idx="5">
                  <c:v>86</c:v>
                </c:pt>
                <c:pt idx="6">
                  <c:v>88</c:v>
                </c:pt>
                <c:pt idx="7">
                  <c:v>69</c:v>
                </c:pt>
                <c:pt idx="8">
                  <c:v>59</c:v>
                </c:pt>
                <c:pt idx="9">
                  <c:v>41</c:v>
                </c:pt>
                <c:pt idx="10">
                  <c:v>43</c:v>
                </c:pt>
                <c:pt idx="11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17869568"/>
        <c:axId val="120029952"/>
      </c:barChart>
      <c:catAx>
        <c:axId val="11786956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0029952"/>
        <c:crosses val="autoZero"/>
        <c:auto val="1"/>
        <c:lblAlgn val="ctr"/>
        <c:lblOffset val="100"/>
        <c:noMultiLvlLbl val="0"/>
      </c:catAx>
      <c:valAx>
        <c:axId val="12002995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17869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cs-CZ" sz="2400"/>
              <a:t>Průměrné teploty v Praze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List1!$E$39:$E$50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List1!$F$39:$F$50</c:f>
              <c:numCache>
                <c:formatCode>General</c:formatCode>
                <c:ptCount val="12"/>
                <c:pt idx="0">
                  <c:v>-1</c:v>
                </c:pt>
                <c:pt idx="1">
                  <c:v>0</c:v>
                </c:pt>
                <c:pt idx="2">
                  <c:v>4</c:v>
                </c:pt>
                <c:pt idx="3">
                  <c:v>9</c:v>
                </c:pt>
                <c:pt idx="4">
                  <c:v>14</c:v>
                </c:pt>
                <c:pt idx="5">
                  <c:v>17</c:v>
                </c:pt>
                <c:pt idx="6">
                  <c:v>19</c:v>
                </c:pt>
                <c:pt idx="7">
                  <c:v>18</c:v>
                </c:pt>
                <c:pt idx="8">
                  <c:v>15</c:v>
                </c:pt>
                <c:pt idx="9">
                  <c:v>9</c:v>
                </c:pt>
                <c:pt idx="10">
                  <c:v>4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130496"/>
        <c:axId val="129132032"/>
      </c:barChart>
      <c:catAx>
        <c:axId val="12913049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9132032"/>
        <c:crosses val="autoZero"/>
        <c:auto val="1"/>
        <c:lblAlgn val="ctr"/>
        <c:lblOffset val="100"/>
        <c:noMultiLvlLbl val="0"/>
      </c:catAx>
      <c:valAx>
        <c:axId val="1291320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9130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srážky v kodani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List1!$A$71:$A$82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List1!$C$71:$C$82</c:f>
              <c:numCache>
                <c:formatCode>General</c:formatCode>
                <c:ptCount val="12"/>
                <c:pt idx="0">
                  <c:v>48</c:v>
                </c:pt>
                <c:pt idx="1">
                  <c:v>40</c:v>
                </c:pt>
                <c:pt idx="2">
                  <c:v>31</c:v>
                </c:pt>
                <c:pt idx="3">
                  <c:v>39</c:v>
                </c:pt>
                <c:pt idx="4">
                  <c:v>42</c:v>
                </c:pt>
                <c:pt idx="5">
                  <c:v>49</c:v>
                </c:pt>
                <c:pt idx="6">
                  <c:v>72</c:v>
                </c:pt>
                <c:pt idx="7">
                  <c:v>65</c:v>
                </c:pt>
                <c:pt idx="8">
                  <c:v>62</c:v>
                </c:pt>
                <c:pt idx="9">
                  <c:v>60</c:v>
                </c:pt>
                <c:pt idx="10">
                  <c:v>61</c:v>
                </c:pt>
                <c:pt idx="11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2748288"/>
        <c:axId val="124966784"/>
      </c:barChart>
      <c:catAx>
        <c:axId val="12274828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4966784"/>
        <c:crosses val="autoZero"/>
        <c:auto val="1"/>
        <c:lblAlgn val="ctr"/>
        <c:lblOffset val="100"/>
        <c:noMultiLvlLbl val="0"/>
      </c:catAx>
      <c:valAx>
        <c:axId val="1249667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27482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teploty v Kodani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List1!$A$71:$A$82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List1!$B$71:$B$82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11</c:v>
                </c:pt>
                <c:pt idx="4">
                  <c:v>16</c:v>
                </c:pt>
                <c:pt idx="5">
                  <c:v>19</c:v>
                </c:pt>
                <c:pt idx="6">
                  <c:v>22</c:v>
                </c:pt>
                <c:pt idx="7">
                  <c:v>22</c:v>
                </c:pt>
                <c:pt idx="8">
                  <c:v>17</c:v>
                </c:pt>
                <c:pt idx="9">
                  <c:v>12</c:v>
                </c:pt>
                <c:pt idx="10">
                  <c:v>7</c:v>
                </c:pt>
                <c:pt idx="1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34847872"/>
        <c:axId val="212638336"/>
      </c:barChart>
      <c:catAx>
        <c:axId val="13484787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212638336"/>
        <c:crosses val="autoZero"/>
        <c:auto val="1"/>
        <c:lblAlgn val="ctr"/>
        <c:lblOffset val="100"/>
        <c:noMultiLvlLbl val="0"/>
      </c:catAx>
      <c:valAx>
        <c:axId val="2126383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500"/>
            </a:pPr>
            <a:endParaRPr lang="cs-CZ"/>
          </a:p>
        </c:txPr>
        <c:crossAx val="1348478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teploty v Tallinnu ve °C</a:t>
            </a:r>
          </a:p>
        </c:rich>
      </c:tx>
      <c:layout>
        <c:manualLayout>
          <c:xMode val="edge"/>
          <c:yMode val="edge"/>
          <c:x val="0.20867561687288402"/>
          <c:y val="1.501015253624301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983473078939686E-2"/>
          <c:y val="0.14683681718579733"/>
          <c:w val="0.89249694631764398"/>
          <c:h val="0.69817567551595927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List1!$A$88:$A$98</c:f>
              <c:strCache>
                <c:ptCount val="11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</c:strCache>
            </c:strRef>
          </c:cat>
          <c:val>
            <c:numRef>
              <c:f>List1!$B$88:$B$98</c:f>
              <c:numCache>
                <c:formatCode>General</c:formatCode>
                <c:ptCount val="11"/>
                <c:pt idx="0">
                  <c:v>0</c:v>
                </c:pt>
                <c:pt idx="1">
                  <c:v>-1</c:v>
                </c:pt>
                <c:pt idx="2">
                  <c:v>3</c:v>
                </c:pt>
                <c:pt idx="3">
                  <c:v>10</c:v>
                </c:pt>
                <c:pt idx="4">
                  <c:v>15</c:v>
                </c:pt>
                <c:pt idx="5">
                  <c:v>19</c:v>
                </c:pt>
                <c:pt idx="6">
                  <c:v>22</c:v>
                </c:pt>
                <c:pt idx="7">
                  <c:v>21</c:v>
                </c:pt>
                <c:pt idx="8">
                  <c:v>16</c:v>
                </c:pt>
                <c:pt idx="9">
                  <c:v>9</c:v>
                </c:pt>
                <c:pt idx="10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17878144"/>
        <c:axId val="117897088"/>
      </c:barChart>
      <c:catAx>
        <c:axId val="11787814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17897088"/>
        <c:crosses val="autoZero"/>
        <c:auto val="1"/>
        <c:lblAlgn val="ctr"/>
        <c:lblOffset val="100"/>
        <c:noMultiLvlLbl val="0"/>
      </c:catAx>
      <c:valAx>
        <c:axId val="1178970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178781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srážky v Tallinnuv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List1!$A$88:$A$99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List1!$C$88:$C$99</c:f>
              <c:numCache>
                <c:formatCode>General</c:formatCode>
                <c:ptCount val="12"/>
                <c:pt idx="0">
                  <c:v>59</c:v>
                </c:pt>
                <c:pt idx="1">
                  <c:v>45</c:v>
                </c:pt>
                <c:pt idx="2">
                  <c:v>20</c:v>
                </c:pt>
                <c:pt idx="3">
                  <c:v>36</c:v>
                </c:pt>
                <c:pt idx="4">
                  <c:v>42</c:v>
                </c:pt>
                <c:pt idx="5">
                  <c:v>71</c:v>
                </c:pt>
                <c:pt idx="6">
                  <c:v>86</c:v>
                </c:pt>
                <c:pt idx="7">
                  <c:v>76</c:v>
                </c:pt>
                <c:pt idx="8">
                  <c:v>56</c:v>
                </c:pt>
                <c:pt idx="9">
                  <c:v>83</c:v>
                </c:pt>
                <c:pt idx="10">
                  <c:v>68</c:v>
                </c:pt>
                <c:pt idx="11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1679360"/>
        <c:axId val="151680896"/>
      </c:barChart>
      <c:catAx>
        <c:axId val="15167936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51680896"/>
        <c:crosses val="autoZero"/>
        <c:auto val="1"/>
        <c:lblAlgn val="ctr"/>
        <c:lblOffset val="100"/>
        <c:noMultiLvlLbl val="0"/>
      </c:catAx>
      <c:valAx>
        <c:axId val="15168089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500"/>
            </a:pPr>
            <a:endParaRPr lang="cs-CZ"/>
          </a:p>
        </c:txPr>
        <c:crossAx val="1516793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teploty v Helsinkách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List1!$A$103:$A$114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List1!$B$103:$B$114</c:f>
              <c:numCache>
                <c:formatCode>General</c:formatCode>
                <c:ptCount val="12"/>
                <c:pt idx="0">
                  <c:v>0</c:v>
                </c:pt>
                <c:pt idx="1">
                  <c:v>-1</c:v>
                </c:pt>
                <c:pt idx="2">
                  <c:v>1</c:v>
                </c:pt>
                <c:pt idx="3">
                  <c:v>5</c:v>
                </c:pt>
                <c:pt idx="4">
                  <c:v>11</c:v>
                </c:pt>
                <c:pt idx="5">
                  <c:v>16</c:v>
                </c:pt>
                <c:pt idx="6">
                  <c:v>20</c:v>
                </c:pt>
                <c:pt idx="7">
                  <c:v>19</c:v>
                </c:pt>
                <c:pt idx="8">
                  <c:v>14</c:v>
                </c:pt>
                <c:pt idx="9">
                  <c:v>9</c:v>
                </c:pt>
                <c:pt idx="10">
                  <c:v>4</c:v>
                </c:pt>
                <c:pt idx="1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17867264"/>
        <c:axId val="122715136"/>
      </c:barChart>
      <c:catAx>
        <c:axId val="1178672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2715136"/>
        <c:crosses val="autoZero"/>
        <c:auto val="1"/>
        <c:lblAlgn val="ctr"/>
        <c:lblOffset val="100"/>
        <c:noMultiLvlLbl val="0"/>
      </c:catAx>
      <c:valAx>
        <c:axId val="1227151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178672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srážky v Helsinkách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List1!$A$103:$A$114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List1!$C$103:$C$114</c:f>
              <c:numCache>
                <c:formatCode>General</c:formatCode>
                <c:ptCount val="12"/>
                <c:pt idx="0">
                  <c:v>42</c:v>
                </c:pt>
                <c:pt idx="1">
                  <c:v>35</c:v>
                </c:pt>
                <c:pt idx="2">
                  <c:v>33</c:v>
                </c:pt>
                <c:pt idx="3">
                  <c:v>33</c:v>
                </c:pt>
                <c:pt idx="4">
                  <c:v>30</c:v>
                </c:pt>
                <c:pt idx="5">
                  <c:v>51</c:v>
                </c:pt>
                <c:pt idx="6">
                  <c:v>57</c:v>
                </c:pt>
                <c:pt idx="7">
                  <c:v>66</c:v>
                </c:pt>
                <c:pt idx="8">
                  <c:v>46</c:v>
                </c:pt>
                <c:pt idx="9">
                  <c:v>73</c:v>
                </c:pt>
                <c:pt idx="10">
                  <c:v>60</c:v>
                </c:pt>
                <c:pt idx="11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5701504"/>
        <c:axId val="128255104"/>
      </c:barChart>
      <c:catAx>
        <c:axId val="12570150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8255104"/>
        <c:crosses val="autoZero"/>
        <c:auto val="1"/>
        <c:lblAlgn val="ctr"/>
        <c:lblOffset val="100"/>
        <c:noMultiLvlLbl val="0"/>
      </c:catAx>
      <c:valAx>
        <c:axId val="12825510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5701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teploty v Paříži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List1!$A$120:$A$131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List1!$B$120:$B$131</c:f>
              <c:numCache>
                <c:formatCode>General</c:formatCode>
                <c:ptCount val="12"/>
                <c:pt idx="0">
                  <c:v>8</c:v>
                </c:pt>
                <c:pt idx="1">
                  <c:v>9</c:v>
                </c:pt>
                <c:pt idx="2">
                  <c:v>13</c:v>
                </c:pt>
                <c:pt idx="3">
                  <c:v>15</c:v>
                </c:pt>
                <c:pt idx="4">
                  <c:v>20</c:v>
                </c:pt>
                <c:pt idx="5">
                  <c:v>23</c:v>
                </c:pt>
                <c:pt idx="6">
                  <c:v>25</c:v>
                </c:pt>
                <c:pt idx="7">
                  <c:v>25</c:v>
                </c:pt>
                <c:pt idx="8">
                  <c:v>21</c:v>
                </c:pt>
                <c:pt idx="9">
                  <c:v>17</c:v>
                </c:pt>
                <c:pt idx="10">
                  <c:v>11</c:v>
                </c:pt>
                <c:pt idx="1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1765632"/>
        <c:axId val="11786880"/>
      </c:barChart>
      <c:catAx>
        <c:axId val="1176563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1786880"/>
        <c:crosses val="autoZero"/>
        <c:auto val="1"/>
        <c:lblAlgn val="ctr"/>
        <c:lblOffset val="100"/>
        <c:noMultiLvlLbl val="0"/>
      </c:catAx>
      <c:valAx>
        <c:axId val="1178688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1765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srážky v Paříži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List1!$A$120:$A$131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List1!$C$120:$C$131</c:f>
              <c:numCache>
                <c:formatCode>General</c:formatCode>
                <c:ptCount val="12"/>
                <c:pt idx="0">
                  <c:v>18</c:v>
                </c:pt>
                <c:pt idx="1">
                  <c:v>22</c:v>
                </c:pt>
                <c:pt idx="2">
                  <c:v>24</c:v>
                </c:pt>
                <c:pt idx="3">
                  <c:v>25</c:v>
                </c:pt>
                <c:pt idx="4">
                  <c:v>26</c:v>
                </c:pt>
                <c:pt idx="5">
                  <c:v>25</c:v>
                </c:pt>
                <c:pt idx="6">
                  <c:v>22</c:v>
                </c:pt>
                <c:pt idx="7">
                  <c:v>21</c:v>
                </c:pt>
                <c:pt idx="8">
                  <c:v>16</c:v>
                </c:pt>
                <c:pt idx="9">
                  <c:v>25</c:v>
                </c:pt>
                <c:pt idx="10">
                  <c:v>22</c:v>
                </c:pt>
                <c:pt idx="1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1705856"/>
        <c:axId val="166235520"/>
      </c:barChart>
      <c:catAx>
        <c:axId val="1517058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66235520"/>
        <c:crosses val="autoZero"/>
        <c:auto val="1"/>
        <c:lblAlgn val="ctr"/>
        <c:lblOffset val="100"/>
        <c:noMultiLvlLbl val="0"/>
      </c:catAx>
      <c:valAx>
        <c:axId val="1662355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517058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srážky v Dublinu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List1!$A$135:$A$146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List1!$C$135:$C$146</c:f>
              <c:numCache>
                <c:formatCode>General</c:formatCode>
                <c:ptCount val="12"/>
                <c:pt idx="0">
                  <c:v>71</c:v>
                </c:pt>
                <c:pt idx="1">
                  <c:v>67</c:v>
                </c:pt>
                <c:pt idx="2">
                  <c:v>69</c:v>
                </c:pt>
                <c:pt idx="3">
                  <c:v>58</c:v>
                </c:pt>
                <c:pt idx="4">
                  <c:v>54</c:v>
                </c:pt>
                <c:pt idx="5">
                  <c:v>70</c:v>
                </c:pt>
                <c:pt idx="6">
                  <c:v>81</c:v>
                </c:pt>
                <c:pt idx="7">
                  <c:v>94</c:v>
                </c:pt>
                <c:pt idx="8">
                  <c:v>66</c:v>
                </c:pt>
                <c:pt idx="9">
                  <c:v>64</c:v>
                </c:pt>
                <c:pt idx="10">
                  <c:v>69</c:v>
                </c:pt>
                <c:pt idx="11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5604608"/>
        <c:axId val="125691392"/>
      </c:barChart>
      <c:catAx>
        <c:axId val="1256046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5691392"/>
        <c:crosses val="autoZero"/>
        <c:auto val="1"/>
        <c:lblAlgn val="ctr"/>
        <c:lblOffset val="100"/>
        <c:noMultiLvlLbl val="0"/>
      </c:catAx>
      <c:valAx>
        <c:axId val="12569139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5604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teploty v Dublinu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List1!$A$135:$A$146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List1!$B$135:$B$146</c:f>
              <c:numCache>
                <c:formatCode>General</c:formatCode>
                <c:ptCount val="12"/>
                <c:pt idx="0">
                  <c:v>6</c:v>
                </c:pt>
                <c:pt idx="1">
                  <c:v>8</c:v>
                </c:pt>
                <c:pt idx="2">
                  <c:v>11</c:v>
                </c:pt>
                <c:pt idx="3">
                  <c:v>14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15</c:v>
                </c:pt>
                <c:pt idx="10">
                  <c:v>9</c:v>
                </c:pt>
                <c:pt idx="1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9154048"/>
        <c:axId val="151550208"/>
      </c:barChart>
      <c:catAx>
        <c:axId val="12915404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51550208"/>
        <c:crosses val="autoZero"/>
        <c:auto val="1"/>
        <c:lblAlgn val="ctr"/>
        <c:lblOffset val="100"/>
        <c:noMultiLvlLbl val="0"/>
      </c:catAx>
      <c:valAx>
        <c:axId val="15155020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9154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teploty v Římě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List1!$A$152:$A$163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List1!$B$152:$B$163</c:f>
              <c:numCache>
                <c:formatCode>General</c:formatCode>
                <c:ptCount val="12"/>
                <c:pt idx="0">
                  <c:v>12</c:v>
                </c:pt>
                <c:pt idx="1">
                  <c:v>13</c:v>
                </c:pt>
                <c:pt idx="2">
                  <c:v>16</c:v>
                </c:pt>
                <c:pt idx="3">
                  <c:v>19</c:v>
                </c:pt>
                <c:pt idx="4">
                  <c:v>23</c:v>
                </c:pt>
                <c:pt idx="5">
                  <c:v>27</c:v>
                </c:pt>
                <c:pt idx="6">
                  <c:v>31</c:v>
                </c:pt>
                <c:pt idx="7">
                  <c:v>31</c:v>
                </c:pt>
                <c:pt idx="8">
                  <c:v>27</c:v>
                </c:pt>
                <c:pt idx="9">
                  <c:v>22</c:v>
                </c:pt>
                <c:pt idx="10">
                  <c:v>17</c:v>
                </c:pt>
                <c:pt idx="1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7497728"/>
        <c:axId val="128268160"/>
      </c:barChart>
      <c:catAx>
        <c:axId val="12749772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8268160"/>
        <c:crosses val="autoZero"/>
        <c:auto val="1"/>
        <c:lblAlgn val="ctr"/>
        <c:lblOffset val="100"/>
        <c:noMultiLvlLbl val="0"/>
      </c:catAx>
      <c:valAx>
        <c:axId val="12826816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274977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cs-CZ" sz="2400" dirty="0" smtClean="0"/>
              <a:t>Průměrné srážky v Říme</a:t>
            </a:r>
            <a:r>
              <a:rPr lang="cs-CZ" sz="2400" baseline="0" dirty="0" smtClean="0"/>
              <a:t> v mm</a:t>
            </a:r>
            <a:endParaRPr lang="en-US" sz="24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List1!$A$152:$A$163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List1!$C$152:$C$163</c:f>
              <c:numCache>
                <c:formatCode>General</c:formatCode>
                <c:ptCount val="12"/>
                <c:pt idx="0">
                  <c:v>84</c:v>
                </c:pt>
                <c:pt idx="1">
                  <c:v>76</c:v>
                </c:pt>
                <c:pt idx="2">
                  <c:v>69</c:v>
                </c:pt>
                <c:pt idx="3">
                  <c:v>69</c:v>
                </c:pt>
                <c:pt idx="4">
                  <c:v>48</c:v>
                </c:pt>
                <c:pt idx="5">
                  <c:v>41</c:v>
                </c:pt>
                <c:pt idx="6">
                  <c:v>23</c:v>
                </c:pt>
                <c:pt idx="7">
                  <c:v>36</c:v>
                </c:pt>
                <c:pt idx="8">
                  <c:v>76</c:v>
                </c:pt>
                <c:pt idx="9">
                  <c:v>107</c:v>
                </c:pt>
                <c:pt idx="10">
                  <c:v>119</c:v>
                </c:pt>
                <c:pt idx="11">
                  <c:v>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1619072"/>
        <c:axId val="151620608"/>
      </c:barChart>
      <c:catAx>
        <c:axId val="15161907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51620608"/>
        <c:crosses val="autoZero"/>
        <c:auto val="1"/>
        <c:lblAlgn val="ctr"/>
        <c:lblOffset val="100"/>
        <c:noMultiLvlLbl val="0"/>
      </c:catAx>
      <c:valAx>
        <c:axId val="15162060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516190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teploty v Nikósii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List1!$A$167:$A$178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List1!$B$167:$B$178</c:f>
              <c:numCache>
                <c:formatCode>General</c:formatCode>
                <c:ptCount val="12"/>
                <c:pt idx="0">
                  <c:v>17</c:v>
                </c:pt>
                <c:pt idx="1">
                  <c:v>17</c:v>
                </c:pt>
                <c:pt idx="2">
                  <c:v>20</c:v>
                </c:pt>
                <c:pt idx="3">
                  <c:v>23</c:v>
                </c:pt>
                <c:pt idx="4">
                  <c:v>27</c:v>
                </c:pt>
                <c:pt idx="5">
                  <c:v>30</c:v>
                </c:pt>
                <c:pt idx="6">
                  <c:v>33</c:v>
                </c:pt>
                <c:pt idx="7">
                  <c:v>33</c:v>
                </c:pt>
                <c:pt idx="8">
                  <c:v>31</c:v>
                </c:pt>
                <c:pt idx="9">
                  <c:v>28</c:v>
                </c:pt>
                <c:pt idx="10">
                  <c:v>23</c:v>
                </c:pt>
                <c:pt idx="11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30638208"/>
        <c:axId val="130640128"/>
      </c:barChart>
      <c:catAx>
        <c:axId val="1306382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30640128"/>
        <c:crosses val="autoZero"/>
        <c:auto val="1"/>
        <c:lblAlgn val="ctr"/>
        <c:lblOffset val="100"/>
        <c:noMultiLvlLbl val="0"/>
      </c:catAx>
      <c:valAx>
        <c:axId val="1306401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306382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Průměrné srážky v nikósii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List1!$A$167:$A$178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List1!$C$167:$C$178</c:f>
              <c:numCache>
                <c:formatCode>General</c:formatCode>
                <c:ptCount val="12"/>
                <c:pt idx="0">
                  <c:v>71</c:v>
                </c:pt>
                <c:pt idx="1">
                  <c:v>38</c:v>
                </c:pt>
                <c:pt idx="2">
                  <c:v>31</c:v>
                </c:pt>
                <c:pt idx="3">
                  <c:v>21</c:v>
                </c:pt>
                <c:pt idx="4">
                  <c:v>9</c:v>
                </c:pt>
                <c:pt idx="5">
                  <c:v>10</c:v>
                </c:pt>
                <c:pt idx="6">
                  <c:v>4</c:v>
                </c:pt>
                <c:pt idx="7">
                  <c:v>3</c:v>
                </c:pt>
                <c:pt idx="8">
                  <c:v>13</c:v>
                </c:pt>
                <c:pt idx="9">
                  <c:v>14</c:v>
                </c:pt>
                <c:pt idx="10">
                  <c:v>47</c:v>
                </c:pt>
                <c:pt idx="11">
                  <c:v>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60860800"/>
        <c:axId val="160874880"/>
      </c:barChart>
      <c:catAx>
        <c:axId val="16086080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60874880"/>
        <c:crosses val="autoZero"/>
        <c:auto val="1"/>
        <c:lblAlgn val="ctr"/>
        <c:lblOffset val="100"/>
        <c:noMultiLvlLbl val="0"/>
      </c:catAx>
      <c:valAx>
        <c:axId val="16087488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cs-CZ"/>
          </a:p>
        </c:txPr>
        <c:crossAx val="160860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teploty ve Vilniusu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List1!$A$183:$A$194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List1!$B$183:$B$194</c:f>
              <c:numCache>
                <c:formatCode>General</c:formatCode>
                <c:ptCount val="12"/>
                <c:pt idx="0">
                  <c:v>-1</c:v>
                </c:pt>
                <c:pt idx="1">
                  <c:v>0</c:v>
                </c:pt>
                <c:pt idx="2">
                  <c:v>5</c:v>
                </c:pt>
                <c:pt idx="3">
                  <c:v>12</c:v>
                </c:pt>
                <c:pt idx="4">
                  <c:v>18</c:v>
                </c:pt>
                <c:pt idx="5">
                  <c:v>21</c:v>
                </c:pt>
                <c:pt idx="6">
                  <c:v>24</c:v>
                </c:pt>
                <c:pt idx="7">
                  <c:v>23</c:v>
                </c:pt>
                <c:pt idx="8">
                  <c:v>17</c:v>
                </c:pt>
                <c:pt idx="9">
                  <c:v>10</c:v>
                </c:pt>
                <c:pt idx="10">
                  <c:v>3</c:v>
                </c:pt>
                <c:pt idx="11">
                  <c:v>-1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8305408"/>
        <c:axId val="128307584"/>
      </c:barChart>
      <c:catAx>
        <c:axId val="128305408"/>
        <c:scaling>
          <c:orientation val="minMax"/>
        </c:scaling>
        <c:delete val="0"/>
        <c:axPos val="b"/>
        <c:majorTickMark val="none"/>
        <c:minorTickMark val="none"/>
        <c:tickLblPos val="nextTo"/>
        <c:crossAx val="128307584"/>
        <c:crosses val="autoZero"/>
        <c:auto val="1"/>
        <c:lblAlgn val="ctr"/>
        <c:lblOffset val="100"/>
        <c:noMultiLvlLbl val="0"/>
      </c:catAx>
      <c:valAx>
        <c:axId val="1283075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283054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srážky ve Vilniusu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List1!$A$183:$A$194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List1!$C$183:$C$194</c:f>
              <c:numCache>
                <c:formatCode>General</c:formatCode>
                <c:ptCount val="12"/>
                <c:pt idx="0">
                  <c:v>49</c:v>
                </c:pt>
                <c:pt idx="1">
                  <c:v>41</c:v>
                </c:pt>
                <c:pt idx="2">
                  <c:v>48</c:v>
                </c:pt>
                <c:pt idx="3">
                  <c:v>51</c:v>
                </c:pt>
                <c:pt idx="4">
                  <c:v>54</c:v>
                </c:pt>
                <c:pt idx="5">
                  <c:v>59</c:v>
                </c:pt>
                <c:pt idx="6">
                  <c:v>82</c:v>
                </c:pt>
                <c:pt idx="7">
                  <c:v>67</c:v>
                </c:pt>
                <c:pt idx="8">
                  <c:v>60</c:v>
                </c:pt>
                <c:pt idx="9">
                  <c:v>60</c:v>
                </c:pt>
                <c:pt idx="10">
                  <c:v>48</c:v>
                </c:pt>
                <c:pt idx="1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60945280"/>
        <c:axId val="160947584"/>
      </c:barChart>
      <c:catAx>
        <c:axId val="160945280"/>
        <c:scaling>
          <c:orientation val="minMax"/>
        </c:scaling>
        <c:delete val="0"/>
        <c:axPos val="b"/>
        <c:majorTickMark val="none"/>
        <c:minorTickMark val="none"/>
        <c:tickLblPos val="nextTo"/>
        <c:crossAx val="160947584"/>
        <c:crosses val="autoZero"/>
        <c:auto val="1"/>
        <c:lblAlgn val="ctr"/>
        <c:lblOffset val="100"/>
        <c:noMultiLvlLbl val="0"/>
      </c:catAx>
      <c:valAx>
        <c:axId val="1609475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609452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teploty v Rize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List1!$A$199:$A$210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List1!$B$199:$B$210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12</c:v>
                </c:pt>
                <c:pt idx="4">
                  <c:v>17</c:v>
                </c:pt>
                <c:pt idx="5">
                  <c:v>21</c:v>
                </c:pt>
                <c:pt idx="6">
                  <c:v>23</c:v>
                </c:pt>
                <c:pt idx="7">
                  <c:v>22</c:v>
                </c:pt>
                <c:pt idx="8">
                  <c:v>17</c:v>
                </c:pt>
                <c:pt idx="9">
                  <c:v>10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31943424"/>
        <c:axId val="131950080"/>
      </c:barChart>
      <c:catAx>
        <c:axId val="1319434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31950080"/>
        <c:crosses val="autoZero"/>
        <c:auto val="1"/>
        <c:lblAlgn val="ctr"/>
        <c:lblOffset val="100"/>
        <c:noMultiLvlLbl val="0"/>
      </c:catAx>
      <c:valAx>
        <c:axId val="13195008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319434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srážky v Rize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List1!$A$199:$A$210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List1!$C$199:$C$210</c:f>
              <c:numCache>
                <c:formatCode>General</c:formatCode>
                <c:ptCount val="12"/>
                <c:pt idx="0">
                  <c:v>45</c:v>
                </c:pt>
                <c:pt idx="1">
                  <c:v>40</c:v>
                </c:pt>
                <c:pt idx="2">
                  <c:v>33</c:v>
                </c:pt>
                <c:pt idx="3">
                  <c:v>36</c:v>
                </c:pt>
                <c:pt idx="4">
                  <c:v>58</c:v>
                </c:pt>
                <c:pt idx="5">
                  <c:v>68</c:v>
                </c:pt>
                <c:pt idx="6">
                  <c:v>77</c:v>
                </c:pt>
                <c:pt idx="7">
                  <c:v>72</c:v>
                </c:pt>
                <c:pt idx="8">
                  <c:v>71</c:v>
                </c:pt>
                <c:pt idx="9">
                  <c:v>79</c:v>
                </c:pt>
                <c:pt idx="10">
                  <c:v>59</c:v>
                </c:pt>
                <c:pt idx="11">
                  <c:v>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66232448"/>
        <c:axId val="166244352"/>
      </c:barChart>
      <c:catAx>
        <c:axId val="166232448"/>
        <c:scaling>
          <c:orientation val="minMax"/>
        </c:scaling>
        <c:delete val="0"/>
        <c:axPos val="b"/>
        <c:majorTickMark val="none"/>
        <c:minorTickMark val="none"/>
        <c:tickLblPos val="nextTo"/>
        <c:crossAx val="166244352"/>
        <c:crosses val="autoZero"/>
        <c:auto val="1"/>
        <c:lblAlgn val="ctr"/>
        <c:lblOffset val="100"/>
        <c:noMultiLvlLbl val="0"/>
      </c:catAx>
      <c:valAx>
        <c:axId val="16624435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662324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teploty v Lucemburku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List1!$A$216:$A$227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List1!$B$216:$B$227</c:f>
              <c:numCache>
                <c:formatCode>General</c:formatCode>
                <c:ptCount val="12"/>
                <c:pt idx="0">
                  <c:v>4</c:v>
                </c:pt>
                <c:pt idx="1">
                  <c:v>6</c:v>
                </c:pt>
                <c:pt idx="2">
                  <c:v>10</c:v>
                </c:pt>
                <c:pt idx="3">
                  <c:v>13</c:v>
                </c:pt>
                <c:pt idx="4">
                  <c:v>19</c:v>
                </c:pt>
                <c:pt idx="5">
                  <c:v>21</c:v>
                </c:pt>
                <c:pt idx="6">
                  <c:v>24</c:v>
                </c:pt>
                <c:pt idx="7">
                  <c:v>23</c:v>
                </c:pt>
                <c:pt idx="8">
                  <c:v>19</c:v>
                </c:pt>
                <c:pt idx="9">
                  <c:v>13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32536960"/>
        <c:axId val="132826624"/>
      </c:barChart>
      <c:catAx>
        <c:axId val="132536960"/>
        <c:scaling>
          <c:orientation val="minMax"/>
        </c:scaling>
        <c:delete val="0"/>
        <c:axPos val="b"/>
        <c:majorTickMark val="none"/>
        <c:minorTickMark val="none"/>
        <c:tickLblPos val="nextTo"/>
        <c:crossAx val="132826624"/>
        <c:crosses val="autoZero"/>
        <c:auto val="1"/>
        <c:lblAlgn val="ctr"/>
        <c:lblOffset val="100"/>
        <c:noMultiLvlLbl val="0"/>
      </c:catAx>
      <c:valAx>
        <c:axId val="1328266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325369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srážky v Lucemburku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List1!$A$216:$A$227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List1!$C$216:$C$227</c:f>
              <c:numCache>
                <c:formatCode>General</c:formatCode>
                <c:ptCount val="12"/>
                <c:pt idx="0">
                  <c:v>71</c:v>
                </c:pt>
                <c:pt idx="1">
                  <c:v>63</c:v>
                </c:pt>
                <c:pt idx="2">
                  <c:v>63</c:v>
                </c:pt>
                <c:pt idx="3">
                  <c:v>56</c:v>
                </c:pt>
                <c:pt idx="4">
                  <c:v>63</c:v>
                </c:pt>
                <c:pt idx="5">
                  <c:v>73</c:v>
                </c:pt>
                <c:pt idx="6">
                  <c:v>68</c:v>
                </c:pt>
                <c:pt idx="7">
                  <c:v>76</c:v>
                </c:pt>
                <c:pt idx="8">
                  <c:v>66</c:v>
                </c:pt>
                <c:pt idx="9">
                  <c:v>76</c:v>
                </c:pt>
                <c:pt idx="10">
                  <c:v>71</c:v>
                </c:pt>
                <c:pt idx="11">
                  <c:v>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70718336"/>
        <c:axId val="173151360"/>
      </c:barChart>
      <c:catAx>
        <c:axId val="170718336"/>
        <c:scaling>
          <c:orientation val="minMax"/>
        </c:scaling>
        <c:delete val="0"/>
        <c:axPos val="b"/>
        <c:majorTickMark val="none"/>
        <c:minorTickMark val="none"/>
        <c:tickLblPos val="nextTo"/>
        <c:crossAx val="173151360"/>
        <c:crosses val="autoZero"/>
        <c:auto val="1"/>
        <c:lblAlgn val="ctr"/>
        <c:lblOffset val="100"/>
        <c:noMultiLvlLbl val="0"/>
      </c:catAx>
      <c:valAx>
        <c:axId val="17315136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707183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teploty v Budapešti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List1!$A$235:$A$245</c:f>
              <c:strCache>
                <c:ptCount val="11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</c:strCache>
            </c:strRef>
          </c:cat>
          <c:val>
            <c:numRef>
              <c:f>List1!$B$235:$B$245</c:f>
              <c:numCache>
                <c:formatCode>General</c:formatCode>
                <c:ptCount val="11"/>
                <c:pt idx="0">
                  <c:v>3</c:v>
                </c:pt>
                <c:pt idx="1">
                  <c:v>6</c:v>
                </c:pt>
                <c:pt idx="2">
                  <c:v>11</c:v>
                </c:pt>
                <c:pt idx="3">
                  <c:v>17</c:v>
                </c:pt>
                <c:pt idx="4">
                  <c:v>23</c:v>
                </c:pt>
                <c:pt idx="5">
                  <c:v>26</c:v>
                </c:pt>
                <c:pt idx="6">
                  <c:v>28</c:v>
                </c:pt>
                <c:pt idx="7">
                  <c:v>28</c:v>
                </c:pt>
                <c:pt idx="8">
                  <c:v>22</c:v>
                </c:pt>
                <c:pt idx="9">
                  <c:v>16</c:v>
                </c:pt>
                <c:pt idx="10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35027328"/>
        <c:axId val="151052672"/>
      </c:barChart>
      <c:catAx>
        <c:axId val="135027328"/>
        <c:scaling>
          <c:orientation val="minMax"/>
        </c:scaling>
        <c:delete val="0"/>
        <c:axPos val="b"/>
        <c:majorTickMark val="none"/>
        <c:minorTickMark val="none"/>
        <c:tickLblPos val="nextTo"/>
        <c:crossAx val="151052672"/>
        <c:crosses val="autoZero"/>
        <c:auto val="1"/>
        <c:lblAlgn val="ctr"/>
        <c:lblOffset val="100"/>
        <c:noMultiLvlLbl val="0"/>
      </c:catAx>
      <c:valAx>
        <c:axId val="15105267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35027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srážky v Budapešti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List1!$A$235:$A$246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List1!$C$235:$C$246</c:f>
              <c:numCache>
                <c:formatCode>General</c:formatCode>
                <c:ptCount val="12"/>
                <c:pt idx="0">
                  <c:v>28</c:v>
                </c:pt>
                <c:pt idx="1">
                  <c:v>23</c:v>
                </c:pt>
                <c:pt idx="2">
                  <c:v>33</c:v>
                </c:pt>
                <c:pt idx="3">
                  <c:v>45</c:v>
                </c:pt>
                <c:pt idx="4">
                  <c:v>57</c:v>
                </c:pt>
                <c:pt idx="5">
                  <c:v>69</c:v>
                </c:pt>
                <c:pt idx="6">
                  <c:v>78</c:v>
                </c:pt>
                <c:pt idx="7">
                  <c:v>63</c:v>
                </c:pt>
                <c:pt idx="8">
                  <c:v>85</c:v>
                </c:pt>
                <c:pt idx="9">
                  <c:v>53</c:v>
                </c:pt>
                <c:pt idx="10">
                  <c:v>55</c:v>
                </c:pt>
                <c:pt idx="11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73148416"/>
        <c:axId val="173176320"/>
      </c:barChart>
      <c:catAx>
        <c:axId val="173148416"/>
        <c:scaling>
          <c:orientation val="minMax"/>
        </c:scaling>
        <c:delete val="0"/>
        <c:axPos val="b"/>
        <c:majorTickMark val="none"/>
        <c:minorTickMark val="none"/>
        <c:tickLblPos val="nextTo"/>
        <c:crossAx val="173176320"/>
        <c:crosses val="autoZero"/>
        <c:auto val="1"/>
        <c:lblAlgn val="ctr"/>
        <c:lblOffset val="100"/>
        <c:noMultiLvlLbl val="0"/>
      </c:catAx>
      <c:valAx>
        <c:axId val="1731763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73148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teploty ve Vallettě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List1!$A$253:$A$263</c:f>
              <c:strCache>
                <c:ptCount val="11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</c:strCache>
            </c:strRef>
          </c:cat>
          <c:val>
            <c:numRef>
              <c:f>List1!$B$253:$B$263</c:f>
              <c:numCache>
                <c:formatCode>General</c:formatCode>
                <c:ptCount val="11"/>
                <c:pt idx="0">
                  <c:v>16</c:v>
                </c:pt>
                <c:pt idx="1">
                  <c:v>16</c:v>
                </c:pt>
                <c:pt idx="2">
                  <c:v>18</c:v>
                </c:pt>
                <c:pt idx="3">
                  <c:v>20</c:v>
                </c:pt>
                <c:pt idx="4">
                  <c:v>24</c:v>
                </c:pt>
                <c:pt idx="5">
                  <c:v>29</c:v>
                </c:pt>
                <c:pt idx="6">
                  <c:v>31</c:v>
                </c:pt>
                <c:pt idx="7">
                  <c:v>32</c:v>
                </c:pt>
                <c:pt idx="8">
                  <c:v>28</c:v>
                </c:pt>
                <c:pt idx="9">
                  <c:v>25</c:v>
                </c:pt>
                <c:pt idx="10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1525248"/>
        <c:axId val="151526784"/>
      </c:barChart>
      <c:catAx>
        <c:axId val="151525248"/>
        <c:scaling>
          <c:orientation val="minMax"/>
        </c:scaling>
        <c:delete val="0"/>
        <c:axPos val="b"/>
        <c:majorTickMark val="none"/>
        <c:minorTickMark val="none"/>
        <c:tickLblPos val="nextTo"/>
        <c:crossAx val="151526784"/>
        <c:crosses val="autoZero"/>
        <c:auto val="1"/>
        <c:lblAlgn val="ctr"/>
        <c:lblOffset val="100"/>
        <c:noMultiLvlLbl val="0"/>
      </c:catAx>
      <c:valAx>
        <c:axId val="1515267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15252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srážky ve Vallettě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List1!$A$253:$A$264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List1!$C$253:$C$264</c:f>
              <c:numCache>
                <c:formatCode>General</c:formatCode>
                <c:ptCount val="12"/>
                <c:pt idx="0">
                  <c:v>93</c:v>
                </c:pt>
                <c:pt idx="1">
                  <c:v>63</c:v>
                </c:pt>
                <c:pt idx="2">
                  <c:v>43</c:v>
                </c:pt>
                <c:pt idx="3">
                  <c:v>24</c:v>
                </c:pt>
                <c:pt idx="4">
                  <c:v>21</c:v>
                </c:pt>
                <c:pt idx="5">
                  <c:v>7</c:v>
                </c:pt>
                <c:pt idx="6">
                  <c:v>0</c:v>
                </c:pt>
                <c:pt idx="7">
                  <c:v>19</c:v>
                </c:pt>
                <c:pt idx="8">
                  <c:v>64</c:v>
                </c:pt>
                <c:pt idx="9">
                  <c:v>77</c:v>
                </c:pt>
                <c:pt idx="10">
                  <c:v>95</c:v>
                </c:pt>
                <c:pt idx="11">
                  <c:v>114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2596864"/>
        <c:axId val="152598400"/>
      </c:barChart>
      <c:catAx>
        <c:axId val="152596864"/>
        <c:scaling>
          <c:orientation val="minMax"/>
        </c:scaling>
        <c:delete val="0"/>
        <c:axPos val="b"/>
        <c:majorTickMark val="none"/>
        <c:minorTickMark val="none"/>
        <c:tickLblPos val="nextTo"/>
        <c:crossAx val="152598400"/>
        <c:crosses val="autoZero"/>
        <c:auto val="1"/>
        <c:lblAlgn val="ctr"/>
        <c:lblOffset val="100"/>
        <c:noMultiLvlLbl val="0"/>
      </c:catAx>
      <c:valAx>
        <c:axId val="1525984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25968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teploty v Berlíně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List1!$A$270:$A$281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List1!$B$270:$B$281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8</c:v>
                </c:pt>
                <c:pt idx="3">
                  <c:v>13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14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1623936"/>
        <c:axId val="151671936"/>
      </c:barChart>
      <c:catAx>
        <c:axId val="151623936"/>
        <c:scaling>
          <c:orientation val="minMax"/>
        </c:scaling>
        <c:delete val="0"/>
        <c:axPos val="b"/>
        <c:majorTickMark val="none"/>
        <c:minorTickMark val="none"/>
        <c:tickLblPos val="nextTo"/>
        <c:crossAx val="151671936"/>
        <c:crosses val="autoZero"/>
        <c:auto val="1"/>
        <c:lblAlgn val="ctr"/>
        <c:lblOffset val="100"/>
        <c:noMultiLvlLbl val="0"/>
      </c:catAx>
      <c:valAx>
        <c:axId val="1516719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1623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srážky v Berlíně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List1!$A$270:$A$281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List1!$C$270:$C$281</c:f>
              <c:numCache>
                <c:formatCode>General</c:formatCode>
                <c:ptCount val="12"/>
                <c:pt idx="0">
                  <c:v>42</c:v>
                </c:pt>
                <c:pt idx="1">
                  <c:v>30</c:v>
                </c:pt>
                <c:pt idx="2">
                  <c:v>39</c:v>
                </c:pt>
                <c:pt idx="3">
                  <c:v>36</c:v>
                </c:pt>
                <c:pt idx="4">
                  <c:v>42</c:v>
                </c:pt>
                <c:pt idx="5">
                  <c:v>72</c:v>
                </c:pt>
                <c:pt idx="6">
                  <c:v>51</c:v>
                </c:pt>
                <c:pt idx="7">
                  <c:v>45</c:v>
                </c:pt>
                <c:pt idx="8">
                  <c:v>45</c:v>
                </c:pt>
                <c:pt idx="9">
                  <c:v>30</c:v>
                </c:pt>
                <c:pt idx="10">
                  <c:v>45</c:v>
                </c:pt>
                <c:pt idx="11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89286656"/>
        <c:axId val="205796864"/>
      </c:barChart>
      <c:catAx>
        <c:axId val="189286656"/>
        <c:scaling>
          <c:orientation val="minMax"/>
        </c:scaling>
        <c:delete val="0"/>
        <c:axPos val="b"/>
        <c:majorTickMark val="none"/>
        <c:minorTickMark val="none"/>
        <c:tickLblPos val="nextTo"/>
        <c:crossAx val="205796864"/>
        <c:crosses val="autoZero"/>
        <c:auto val="1"/>
        <c:lblAlgn val="ctr"/>
        <c:lblOffset val="100"/>
        <c:noMultiLvlLbl val="0"/>
      </c:catAx>
      <c:valAx>
        <c:axId val="20579686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89286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teploty v Amsterdamu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List1!$A$286:$A$296</c:f>
              <c:strCache>
                <c:ptCount val="11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</c:strCache>
            </c:strRef>
          </c:cat>
          <c:val>
            <c:numRef>
              <c:f>List1!$B$286:$B$296</c:f>
              <c:numCache>
                <c:formatCode>General</c:formatCode>
                <c:ptCount val="11"/>
                <c:pt idx="0">
                  <c:v>7</c:v>
                </c:pt>
                <c:pt idx="1">
                  <c:v>6</c:v>
                </c:pt>
                <c:pt idx="2">
                  <c:v>10</c:v>
                </c:pt>
                <c:pt idx="3">
                  <c:v>11</c:v>
                </c:pt>
                <c:pt idx="4">
                  <c:v>16</c:v>
                </c:pt>
                <c:pt idx="5">
                  <c:v>17</c:v>
                </c:pt>
                <c:pt idx="6">
                  <c:v>20</c:v>
                </c:pt>
                <c:pt idx="7">
                  <c:v>20</c:v>
                </c:pt>
                <c:pt idx="8">
                  <c:v>17</c:v>
                </c:pt>
                <c:pt idx="9">
                  <c:v>14</c:v>
                </c:pt>
                <c:pt idx="10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1861120"/>
        <c:axId val="151916544"/>
      </c:barChart>
      <c:catAx>
        <c:axId val="151861120"/>
        <c:scaling>
          <c:orientation val="minMax"/>
        </c:scaling>
        <c:delete val="0"/>
        <c:axPos val="b"/>
        <c:majorTickMark val="none"/>
        <c:minorTickMark val="none"/>
        <c:tickLblPos val="nextTo"/>
        <c:crossAx val="151916544"/>
        <c:crosses val="autoZero"/>
        <c:auto val="1"/>
        <c:lblAlgn val="ctr"/>
        <c:lblOffset val="100"/>
        <c:noMultiLvlLbl val="0"/>
      </c:catAx>
      <c:valAx>
        <c:axId val="1519165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1861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srážky v Amsterdamu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List1!$A$286:$A$297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List1!$C$286:$C$297</c:f>
              <c:numCache>
                <c:formatCode>General</c:formatCode>
                <c:ptCount val="12"/>
                <c:pt idx="0">
                  <c:v>49</c:v>
                </c:pt>
                <c:pt idx="1">
                  <c:v>42</c:v>
                </c:pt>
                <c:pt idx="2">
                  <c:v>42</c:v>
                </c:pt>
                <c:pt idx="3">
                  <c:v>34</c:v>
                </c:pt>
                <c:pt idx="4">
                  <c:v>35</c:v>
                </c:pt>
                <c:pt idx="5">
                  <c:v>47</c:v>
                </c:pt>
                <c:pt idx="6">
                  <c:v>56</c:v>
                </c:pt>
                <c:pt idx="7">
                  <c:v>61</c:v>
                </c:pt>
                <c:pt idx="8">
                  <c:v>64</c:v>
                </c:pt>
                <c:pt idx="9">
                  <c:v>63</c:v>
                </c:pt>
                <c:pt idx="10">
                  <c:v>66</c:v>
                </c:pt>
                <c:pt idx="11">
                  <c:v>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1111552"/>
        <c:axId val="151113088"/>
      </c:barChart>
      <c:catAx>
        <c:axId val="151111552"/>
        <c:scaling>
          <c:orientation val="minMax"/>
        </c:scaling>
        <c:delete val="0"/>
        <c:axPos val="b"/>
        <c:majorTickMark val="none"/>
        <c:minorTickMark val="none"/>
        <c:tickLblPos val="nextTo"/>
        <c:crossAx val="151113088"/>
        <c:crosses val="autoZero"/>
        <c:auto val="1"/>
        <c:lblAlgn val="ctr"/>
        <c:lblOffset val="100"/>
        <c:noMultiLvlLbl val="0"/>
      </c:catAx>
      <c:valAx>
        <c:axId val="1511130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11115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teploty ve Varšavě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List1!$A$306:$A$317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List1!$B$306:$B$317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7</c:v>
                </c:pt>
                <c:pt idx="3">
                  <c:v>14</c:v>
                </c:pt>
                <c:pt idx="4">
                  <c:v>20</c:v>
                </c:pt>
                <c:pt idx="5">
                  <c:v>22</c:v>
                </c:pt>
                <c:pt idx="6">
                  <c:v>25</c:v>
                </c:pt>
                <c:pt idx="7">
                  <c:v>24</c:v>
                </c:pt>
                <c:pt idx="8">
                  <c:v>18</c:v>
                </c:pt>
                <c:pt idx="9">
                  <c:v>13</c:v>
                </c:pt>
                <c:pt idx="10">
                  <c:v>6</c:v>
                </c:pt>
                <c:pt idx="1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1943808"/>
        <c:axId val="152586880"/>
      </c:barChart>
      <c:catAx>
        <c:axId val="151943808"/>
        <c:scaling>
          <c:orientation val="minMax"/>
        </c:scaling>
        <c:delete val="0"/>
        <c:axPos val="b"/>
        <c:majorTickMark val="none"/>
        <c:minorTickMark val="none"/>
        <c:tickLblPos val="nextTo"/>
        <c:crossAx val="152586880"/>
        <c:crosses val="autoZero"/>
        <c:auto val="1"/>
        <c:lblAlgn val="ctr"/>
        <c:lblOffset val="100"/>
        <c:noMultiLvlLbl val="0"/>
      </c:catAx>
      <c:valAx>
        <c:axId val="15258688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1943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srážky ve Varšavě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List1!$A$306:$A$317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List1!$C$306:$C$317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70672512"/>
        <c:axId val="170674048"/>
      </c:barChart>
      <c:catAx>
        <c:axId val="170672512"/>
        <c:scaling>
          <c:orientation val="minMax"/>
        </c:scaling>
        <c:delete val="0"/>
        <c:axPos val="b"/>
        <c:majorTickMark val="none"/>
        <c:minorTickMark val="none"/>
        <c:tickLblPos val="nextTo"/>
        <c:crossAx val="170674048"/>
        <c:crosses val="autoZero"/>
        <c:auto val="1"/>
        <c:lblAlgn val="ctr"/>
        <c:lblOffset val="100"/>
        <c:noMultiLvlLbl val="0"/>
      </c:catAx>
      <c:valAx>
        <c:axId val="1706740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706725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teploty v Lisabonu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List1!$A$322:$A$333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List1!$B$322:$B$333</c:f>
              <c:numCache>
                <c:formatCode>General</c:formatCode>
                <c:ptCount val="12"/>
                <c:pt idx="0">
                  <c:v>15</c:v>
                </c:pt>
                <c:pt idx="1">
                  <c:v>16</c:v>
                </c:pt>
                <c:pt idx="2">
                  <c:v>19</c:v>
                </c:pt>
                <c:pt idx="3">
                  <c:v>20</c:v>
                </c:pt>
                <c:pt idx="4">
                  <c:v>23</c:v>
                </c:pt>
                <c:pt idx="5">
                  <c:v>26</c:v>
                </c:pt>
                <c:pt idx="6">
                  <c:v>29</c:v>
                </c:pt>
                <c:pt idx="7">
                  <c:v>29</c:v>
                </c:pt>
                <c:pt idx="8">
                  <c:v>27</c:v>
                </c:pt>
                <c:pt idx="9">
                  <c:v>23</c:v>
                </c:pt>
                <c:pt idx="10">
                  <c:v>18</c:v>
                </c:pt>
                <c:pt idx="1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3066112"/>
        <c:axId val="153289088"/>
      </c:barChart>
      <c:catAx>
        <c:axId val="153066112"/>
        <c:scaling>
          <c:orientation val="minMax"/>
        </c:scaling>
        <c:delete val="0"/>
        <c:axPos val="b"/>
        <c:majorTickMark val="none"/>
        <c:minorTickMark val="none"/>
        <c:tickLblPos val="nextTo"/>
        <c:crossAx val="153289088"/>
        <c:crosses val="autoZero"/>
        <c:auto val="1"/>
        <c:lblAlgn val="ctr"/>
        <c:lblOffset val="100"/>
        <c:noMultiLvlLbl val="0"/>
      </c:catAx>
      <c:valAx>
        <c:axId val="1532890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3066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srážky v Lisabonu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List1!$A$322:$A$333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List1!$C$322:$C$333</c:f>
              <c:numCache>
                <c:formatCode>General</c:formatCode>
                <c:ptCount val="12"/>
                <c:pt idx="0">
                  <c:v>91</c:v>
                </c:pt>
                <c:pt idx="1">
                  <c:v>61</c:v>
                </c:pt>
                <c:pt idx="2">
                  <c:v>44</c:v>
                </c:pt>
                <c:pt idx="3">
                  <c:v>54</c:v>
                </c:pt>
                <c:pt idx="4">
                  <c:v>51</c:v>
                </c:pt>
                <c:pt idx="5">
                  <c:v>9</c:v>
                </c:pt>
                <c:pt idx="6">
                  <c:v>5</c:v>
                </c:pt>
                <c:pt idx="7">
                  <c:v>6</c:v>
                </c:pt>
                <c:pt idx="8">
                  <c:v>2</c:v>
                </c:pt>
                <c:pt idx="9">
                  <c:v>95</c:v>
                </c:pt>
                <c:pt idx="10">
                  <c:v>98</c:v>
                </c:pt>
                <c:pt idx="11">
                  <c:v>108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73454848"/>
        <c:axId val="173613824"/>
      </c:barChart>
      <c:catAx>
        <c:axId val="173454848"/>
        <c:scaling>
          <c:orientation val="minMax"/>
        </c:scaling>
        <c:delete val="0"/>
        <c:axPos val="b"/>
        <c:majorTickMark val="none"/>
        <c:minorTickMark val="none"/>
        <c:tickLblPos val="nextTo"/>
        <c:crossAx val="173613824"/>
        <c:crosses val="autoZero"/>
        <c:auto val="1"/>
        <c:lblAlgn val="ctr"/>
        <c:lblOffset val="100"/>
        <c:noMultiLvlLbl val="0"/>
      </c:catAx>
      <c:valAx>
        <c:axId val="17361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734548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teploty ve Vídni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List1!$A$340:$A$351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List1!$B$340:$B$351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9</c:v>
                </c:pt>
                <c:pt idx="3">
                  <c:v>14</c:v>
                </c:pt>
                <c:pt idx="4">
                  <c:v>19</c:v>
                </c:pt>
                <c:pt idx="5">
                  <c:v>22</c:v>
                </c:pt>
                <c:pt idx="6">
                  <c:v>25</c:v>
                </c:pt>
                <c:pt idx="7">
                  <c:v>25</c:v>
                </c:pt>
                <c:pt idx="8">
                  <c:v>21</c:v>
                </c:pt>
                <c:pt idx="9">
                  <c:v>14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68952960"/>
        <c:axId val="168954496"/>
      </c:barChart>
      <c:catAx>
        <c:axId val="168952960"/>
        <c:scaling>
          <c:orientation val="minMax"/>
        </c:scaling>
        <c:delete val="0"/>
        <c:axPos val="b"/>
        <c:majorTickMark val="none"/>
        <c:minorTickMark val="none"/>
        <c:tickLblPos val="nextTo"/>
        <c:crossAx val="168954496"/>
        <c:crosses val="autoZero"/>
        <c:auto val="1"/>
        <c:lblAlgn val="ctr"/>
        <c:lblOffset val="100"/>
        <c:noMultiLvlLbl val="0"/>
      </c:catAx>
      <c:valAx>
        <c:axId val="16895449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689529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srážky ve Vídni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List1!$A$340:$A$351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List1!$C$340:$C$351</c:f>
              <c:numCache>
                <c:formatCode>General</c:formatCode>
                <c:ptCount val="12"/>
                <c:pt idx="0">
                  <c:v>38</c:v>
                </c:pt>
                <c:pt idx="1">
                  <c:v>43</c:v>
                </c:pt>
                <c:pt idx="2">
                  <c:v>41</c:v>
                </c:pt>
                <c:pt idx="3">
                  <c:v>51</c:v>
                </c:pt>
                <c:pt idx="4">
                  <c:v>61</c:v>
                </c:pt>
                <c:pt idx="5">
                  <c:v>74</c:v>
                </c:pt>
                <c:pt idx="6">
                  <c:v>64</c:v>
                </c:pt>
                <c:pt idx="7">
                  <c:v>58</c:v>
                </c:pt>
                <c:pt idx="8">
                  <c:v>46</c:v>
                </c:pt>
                <c:pt idx="9">
                  <c:v>41</c:v>
                </c:pt>
                <c:pt idx="10">
                  <c:v>51</c:v>
                </c:pt>
                <c:pt idx="11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69015552"/>
        <c:axId val="173154304"/>
      </c:barChart>
      <c:catAx>
        <c:axId val="169015552"/>
        <c:scaling>
          <c:orientation val="minMax"/>
        </c:scaling>
        <c:delete val="0"/>
        <c:axPos val="b"/>
        <c:majorTickMark val="none"/>
        <c:minorTickMark val="none"/>
        <c:tickLblPos val="nextTo"/>
        <c:crossAx val="173154304"/>
        <c:crosses val="autoZero"/>
        <c:auto val="1"/>
        <c:lblAlgn val="ctr"/>
        <c:lblOffset val="100"/>
        <c:noMultiLvlLbl val="0"/>
      </c:catAx>
      <c:valAx>
        <c:axId val="17315430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690155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teploty v</a:t>
            </a:r>
            <a:r>
              <a:rPr lang="cs-CZ" baseline="0"/>
              <a:t> Bukurešti</a:t>
            </a:r>
            <a:r>
              <a:rPr lang="en-US"/>
              <a:t>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List1!$A$357:$A$368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List1!$B$357:$B$368</c:f>
              <c:numCache>
                <c:formatCode>General</c:formatCode>
                <c:ptCount val="12"/>
                <c:pt idx="0">
                  <c:v>3</c:v>
                </c:pt>
                <c:pt idx="1">
                  <c:v>7</c:v>
                </c:pt>
                <c:pt idx="2">
                  <c:v>36</c:v>
                </c:pt>
                <c:pt idx="3">
                  <c:v>18</c:v>
                </c:pt>
                <c:pt idx="4">
                  <c:v>24</c:v>
                </c:pt>
                <c:pt idx="5">
                  <c:v>28</c:v>
                </c:pt>
                <c:pt idx="6">
                  <c:v>30</c:v>
                </c:pt>
                <c:pt idx="7">
                  <c:v>30</c:v>
                </c:pt>
                <c:pt idx="8">
                  <c:v>24</c:v>
                </c:pt>
                <c:pt idx="9">
                  <c:v>18</c:v>
                </c:pt>
                <c:pt idx="10">
                  <c:v>10</c:v>
                </c:pt>
                <c:pt idx="1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68960384"/>
        <c:axId val="168963456"/>
      </c:barChart>
      <c:catAx>
        <c:axId val="1689603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68963456"/>
        <c:crosses val="autoZero"/>
        <c:auto val="1"/>
        <c:lblAlgn val="ctr"/>
        <c:lblOffset val="100"/>
        <c:noMultiLvlLbl val="0"/>
      </c:catAx>
      <c:valAx>
        <c:axId val="1689634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68960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srážky v Bukurešti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List1!$A$357:$A$368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List1!$C$357:$C$368</c:f>
              <c:numCache>
                <c:formatCode>General</c:formatCode>
                <c:ptCount val="12"/>
                <c:pt idx="0">
                  <c:v>36</c:v>
                </c:pt>
                <c:pt idx="1">
                  <c:v>17</c:v>
                </c:pt>
                <c:pt idx="2">
                  <c:v>36</c:v>
                </c:pt>
                <c:pt idx="3">
                  <c:v>30</c:v>
                </c:pt>
                <c:pt idx="4">
                  <c:v>48</c:v>
                </c:pt>
                <c:pt idx="5">
                  <c:v>55</c:v>
                </c:pt>
                <c:pt idx="6">
                  <c:v>54</c:v>
                </c:pt>
                <c:pt idx="7">
                  <c:v>52</c:v>
                </c:pt>
                <c:pt idx="8">
                  <c:v>45</c:v>
                </c:pt>
                <c:pt idx="9">
                  <c:v>54</c:v>
                </c:pt>
                <c:pt idx="10">
                  <c:v>30</c:v>
                </c:pt>
                <c:pt idx="11">
                  <c:v>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70700800"/>
        <c:axId val="170702336"/>
      </c:barChart>
      <c:catAx>
        <c:axId val="170700800"/>
        <c:scaling>
          <c:orientation val="minMax"/>
        </c:scaling>
        <c:delete val="0"/>
        <c:axPos val="b"/>
        <c:majorTickMark val="none"/>
        <c:minorTickMark val="none"/>
        <c:tickLblPos val="nextTo"/>
        <c:crossAx val="170702336"/>
        <c:crosses val="autoZero"/>
        <c:auto val="1"/>
        <c:lblAlgn val="ctr"/>
        <c:lblOffset val="100"/>
        <c:noMultiLvlLbl val="0"/>
      </c:catAx>
      <c:valAx>
        <c:axId val="1707023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170700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teploty v Athénách ve °C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List1!$A$374:$A$385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List1!$B$374:$B$385</c:f>
              <c:numCache>
                <c:formatCode>General</c:formatCode>
                <c:ptCount val="12"/>
                <c:pt idx="0">
                  <c:v>13</c:v>
                </c:pt>
                <c:pt idx="1">
                  <c:v>13</c:v>
                </c:pt>
                <c:pt idx="2">
                  <c:v>16</c:v>
                </c:pt>
                <c:pt idx="3">
                  <c:v>20</c:v>
                </c:pt>
                <c:pt idx="4">
                  <c:v>25</c:v>
                </c:pt>
                <c:pt idx="5">
                  <c:v>29</c:v>
                </c:pt>
                <c:pt idx="6">
                  <c:v>32</c:v>
                </c:pt>
                <c:pt idx="7">
                  <c:v>32</c:v>
                </c:pt>
                <c:pt idx="8">
                  <c:v>29</c:v>
                </c:pt>
                <c:pt idx="9">
                  <c:v>23</c:v>
                </c:pt>
                <c:pt idx="10">
                  <c:v>18</c:v>
                </c:pt>
                <c:pt idx="11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73156608"/>
        <c:axId val="173222144"/>
      </c:barChart>
      <c:catAx>
        <c:axId val="173156608"/>
        <c:scaling>
          <c:orientation val="minMax"/>
        </c:scaling>
        <c:delete val="0"/>
        <c:axPos val="b"/>
        <c:majorTickMark val="none"/>
        <c:minorTickMark val="none"/>
        <c:tickLblPos val="nextTo"/>
        <c:crossAx val="173222144"/>
        <c:crosses val="autoZero"/>
        <c:auto val="1"/>
        <c:lblAlgn val="ctr"/>
        <c:lblOffset val="100"/>
        <c:noMultiLvlLbl val="0"/>
      </c:catAx>
      <c:valAx>
        <c:axId val="1732221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173156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Průměrné srážky v Athénách v mm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List1!$A$374:$A$385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List1!$C$374:$C$385</c:f>
              <c:numCache>
                <c:formatCode>General</c:formatCode>
                <c:ptCount val="12"/>
                <c:pt idx="0">
                  <c:v>46</c:v>
                </c:pt>
                <c:pt idx="1">
                  <c:v>48</c:v>
                </c:pt>
                <c:pt idx="2">
                  <c:v>43</c:v>
                </c:pt>
                <c:pt idx="3">
                  <c:v>28</c:v>
                </c:pt>
                <c:pt idx="4">
                  <c:v>18</c:v>
                </c:pt>
                <c:pt idx="5">
                  <c:v>10</c:v>
                </c:pt>
                <c:pt idx="6">
                  <c:v>5</c:v>
                </c:pt>
                <c:pt idx="7">
                  <c:v>5</c:v>
                </c:pt>
                <c:pt idx="8">
                  <c:v>13</c:v>
                </c:pt>
                <c:pt idx="9">
                  <c:v>48</c:v>
                </c:pt>
                <c:pt idx="10">
                  <c:v>11</c:v>
                </c:pt>
                <c:pt idx="11">
                  <c:v>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62616832"/>
        <c:axId val="162618368"/>
      </c:barChart>
      <c:catAx>
        <c:axId val="162616832"/>
        <c:scaling>
          <c:orientation val="minMax"/>
        </c:scaling>
        <c:delete val="0"/>
        <c:axPos val="b"/>
        <c:majorTickMark val="none"/>
        <c:minorTickMark val="none"/>
        <c:tickLblPos val="nextTo"/>
        <c:crossAx val="162618368"/>
        <c:crosses val="autoZero"/>
        <c:auto val="1"/>
        <c:lblAlgn val="ctr"/>
        <c:lblOffset val="100"/>
        <c:noMultiLvlLbl val="0"/>
      </c:catAx>
      <c:valAx>
        <c:axId val="16261836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626168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ctrTitle"/>
          </p:nvPr>
        </p:nvSpPr>
        <p:spPr>
          <a:xfrm>
            <a:off x="928662" y="1928803"/>
            <a:ext cx="7172348" cy="1470025"/>
          </a:xfrm>
        </p:spPr>
        <p:txBody>
          <a:bodyPr/>
          <a:lstStyle/>
          <a:p>
            <a:r>
              <a:rPr kumimoji="1" lang="cs-CZ" altLang="ja-JP" smtClean="0"/>
              <a:t>Kliknutím lze upravit styl.</a:t>
            </a:r>
            <a:endParaRPr kumimoji="1" lang="ja-JP" altLang="en-US" dirty="0"/>
          </a:p>
        </p:txBody>
      </p:sp>
      <p:sp>
        <p:nvSpPr>
          <p:cNvPr id="8" name="図形 7"/>
          <p:cNvSpPr>
            <a:spLocks noGrp="1"/>
          </p:cNvSpPr>
          <p:nvPr>
            <p:ph type="subTitle" idx="1"/>
          </p:nvPr>
        </p:nvSpPr>
        <p:spPr>
          <a:xfrm>
            <a:off x="1371600" y="3643314"/>
            <a:ext cx="6400800" cy="12858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cs-CZ" altLang="ja-JP" smtClean="0"/>
              <a:t>Kliknutím lze upravit styl předlohy.</a:t>
            </a:r>
            <a:endParaRPr kumimoji="1" lang="ja-JP" altLang="en-US" dirty="0"/>
          </a:p>
        </p:txBody>
      </p:sp>
      <p:sp>
        <p:nvSpPr>
          <p:cNvPr id="12" name="図形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11" name="図形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図形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cs-CZ" altLang="ja-JP" smtClean="0"/>
              <a:t>Kliknutím lze upravit styl.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000100" y="4714884"/>
            <a:ext cx="7215239" cy="86200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cs-CZ" altLang="ja-JP" smtClean="0"/>
              <a:t>Kliknutím lze upravit styl.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1000101" y="2857496"/>
            <a:ext cx="7215238" cy="17859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cs-CZ" altLang="ja-JP" smtClean="0"/>
              <a:t>Kliknutím lze upravit styl.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cs-CZ" altLang="ja-JP" smtClean="0"/>
              <a:t>Kliknutím lze upravit styl.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lang="ja-JP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lang="ja-JP"/>
          </a:p>
        </p:txBody>
      </p:sp>
      <p:sp>
        <p:nvSpPr>
          <p:cNvPr id="6" name="図形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kumimoji="1" lang="ja-JP" altLang="en-US"/>
          </a:p>
        </p:txBody>
      </p:sp>
      <p:sp>
        <p:nvSpPr>
          <p:cNvPr id="7" name="図形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8" name="図形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図形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671646" y="4572008"/>
            <a:ext cx="6400816" cy="928686"/>
          </a:xfrm>
        </p:spPr>
        <p:txBody>
          <a:bodyPr/>
          <a:lstStyle/>
          <a:p>
            <a:r>
              <a:rPr kumimoji="1" lang="cs-CZ" altLang="ja-JP" smtClean="0"/>
              <a:t>Kliknutím lze upravit styl.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4" name="図形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3" name="図形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図形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cs-CZ" altLang="ja-JP" smtClean="0"/>
              <a:t>Kliknutím lze upravit styl.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3575050" y="1428737"/>
            <a:ext cx="5111750" cy="46974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lang="ja-JP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792288" y="5014914"/>
            <a:ext cx="5486400" cy="414350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1" lang="cs-CZ" altLang="ja-JP" smtClean="0"/>
              <a:t>Kliknutím lze upravit styl.</a:t>
            </a:r>
            <a:endParaRPr kumimoji="1" lang="ja-JP" altLang="en-US" dirty="0"/>
          </a:p>
        </p:txBody>
      </p:sp>
      <p:sp>
        <p:nvSpPr>
          <p:cNvPr id="3" name="正方形/長方形 2"/>
          <p:cNvSpPr>
            <a:spLocks noGrp="1"/>
          </p:cNvSpPr>
          <p:nvPr>
            <p:ph type="pic" idx="1"/>
          </p:nvPr>
        </p:nvSpPr>
        <p:spPr>
          <a:xfrm>
            <a:off x="1792288" y="742960"/>
            <a:ext cx="5486400" cy="4114800"/>
          </a:xfrm>
          <a:prstGeom prst="rect">
            <a:avLst/>
          </a:prstGeom>
          <a:noFill/>
          <a:ln w="50800" cap="sq">
            <a:solidFill>
              <a:schemeClr val="tx1"/>
            </a:solidFill>
            <a:miter lim="800000"/>
          </a:ln>
          <a:effectLst>
            <a:outerShdw blurRad="76200" dist="50800" dir="13500000" algn="tl" rotWithShape="0">
              <a:schemeClr val="bg1">
                <a:alpha val="80000"/>
              </a:scheme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cs-CZ" altLang="ja-JP" smtClean="0"/>
              <a:t>Kliknutím na ikonu přidáte obrázek.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1792288" y="548165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lang="ja-JP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671514" y="274638"/>
            <a:ext cx="7829576" cy="1011222"/>
          </a:xfrm>
        </p:spPr>
        <p:txBody>
          <a:bodyPr/>
          <a:lstStyle/>
          <a:p>
            <a:r>
              <a:rPr kumimoji="1" lang="cs-CZ" altLang="ja-JP" smtClean="0"/>
              <a:t>Kliknutím lze upravit styl.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71514" y="1285860"/>
            <a:ext cx="7829576" cy="4357718"/>
          </a:xfrm>
        </p:spPr>
        <p:txBody>
          <a:bodyPr vert="eaVert"/>
          <a:lstStyle/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 orient="vert"/>
          </p:nvPr>
        </p:nvSpPr>
        <p:spPr>
          <a:xfrm>
            <a:off x="6643702" y="285730"/>
            <a:ext cx="1785950" cy="5565797"/>
          </a:xfrm>
        </p:spPr>
        <p:txBody>
          <a:bodyPr vert="eaVert"/>
          <a:lstStyle>
            <a:lvl1pPr>
              <a:defRPr>
                <a:gradFill flip="none" rotWithShape="1">
                  <a:gsLst>
                    <a:gs pos="0">
                      <a:schemeClr val="tx1">
                        <a:tint val="65000"/>
                      </a:schemeClr>
                    </a:gs>
                    <a:gs pos="49900">
                      <a:schemeClr val="tx1">
                        <a:tint val="95000"/>
                      </a:schemeClr>
                    </a:gs>
                    <a:gs pos="50000">
                      <a:schemeClr val="tx1"/>
                    </a:gs>
                    <a:gs pos="100000">
                      <a:schemeClr val="tx1">
                        <a:tint val="95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kumimoji="1" lang="cs-CZ" altLang="ja-JP" smtClean="0"/>
              <a:t>Kliknutím lze upravit styl.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42910" y="274640"/>
            <a:ext cx="5834090" cy="5583253"/>
          </a:xfrm>
        </p:spPr>
        <p:txBody>
          <a:bodyPr vert="eaVert"/>
          <a:lstStyle/>
          <a:p>
            <a:pPr lvl="0"/>
            <a:r>
              <a:rPr kumimoji="1" lang="cs-CZ" altLang="ja-JP" smtClean="0"/>
              <a:t>Kliknutím lze upravit styly předlohy textu.</a:t>
            </a:r>
          </a:p>
          <a:p>
            <a:pPr lvl="1"/>
            <a:r>
              <a:rPr kumimoji="1" lang="cs-CZ" altLang="ja-JP" smtClean="0"/>
              <a:t>Druhá úroveň</a:t>
            </a:r>
          </a:p>
          <a:p>
            <a:pPr lvl="2"/>
            <a:r>
              <a:rPr kumimoji="1" lang="cs-CZ" altLang="ja-JP" smtClean="0"/>
              <a:t>Třetí úroveň</a:t>
            </a:r>
          </a:p>
          <a:p>
            <a:pPr lvl="3"/>
            <a:r>
              <a:rPr kumimoji="1" lang="cs-CZ" altLang="ja-JP" smtClean="0"/>
              <a:t>Čtvrtá úroveň</a:t>
            </a:r>
          </a:p>
          <a:p>
            <a:pPr lvl="4"/>
            <a:r>
              <a:rPr kumimoji="1" lang="cs-CZ" altLang="ja-JP" smtClean="0"/>
              <a:t>Pátá úroveň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652450" y="6356350"/>
            <a:ext cx="2133600" cy="365125"/>
          </a:xfrm>
        </p:spPr>
        <p:txBody>
          <a:bodyPr/>
          <a:lstStyle/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6286512" y="6356350"/>
            <a:ext cx="2133600" cy="365125"/>
          </a:xfrm>
        </p:spPr>
        <p:txBody>
          <a:bodyPr/>
          <a:lstStyle/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cs-CZ" altLang="ja-JP" smtClean="0"/>
              <a:t>Kliknutím lze upravit styl.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cs-CZ" altLang="ja-JP" smtClean="0"/>
              <a:t>Kliknutím lze upravit styl předlohy.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lang="ja-JP" dirty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</a:p>
          <a:p>
            <a:pPr lvl="5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8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29" name="正方形/長方形 28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009892A-0574-4753-B3B5-882803074C2D}" type="datetimeFigureOut">
              <a:rPr lang="en-US" smtClean="0"/>
              <a:t>6/23/2012</a:t>
            </a:fld>
            <a:endParaRPr lang="en-US"/>
          </a:p>
        </p:txBody>
      </p:sp>
      <p:sp>
        <p:nvSpPr>
          <p:cNvPr id="4" name="正方形/長方形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正方形/長方形 9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5100B4B-F5D2-44DD-9A19-A980681504E0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正方形/長方形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vert="horz" rtlCol="0" anchor="ctr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xStyles>
    <p:titleStyle>
      <a:lvl1pPr algn="ctr" rtl="0" eaLnBrk="1" latinLnBrk="0" hangingPunct="1">
        <a:spcBef>
          <a:spcPct val="0"/>
        </a:spcBef>
        <a:buNone/>
        <a:defRPr kumimoji="1" sz="4400" baseline="0">
          <a:ln w="12700">
            <a:solidFill>
              <a:schemeClr val="tx1">
                <a:tint val="95000"/>
              </a:schemeClr>
            </a:solidFill>
          </a:ln>
          <a:gradFill>
            <a:gsLst>
              <a:gs pos="0">
                <a:schemeClr val="tx1">
                  <a:tint val="65000"/>
                </a:schemeClr>
              </a:gs>
              <a:gs pos="49900">
                <a:schemeClr val="tx1">
                  <a:tint val="95000"/>
                </a:schemeClr>
              </a:gs>
              <a:gs pos="50000">
                <a:schemeClr val="tx1"/>
              </a:gs>
              <a:gs pos="100000">
                <a:schemeClr val="tx1">
                  <a:tint val="95000"/>
                </a:schemeClr>
              </a:gs>
            </a:gsLst>
            <a:lin ang="5400000" scaled="1"/>
          </a:gradFill>
          <a:effectLst>
            <a:outerShdw blurRad="127000" algn="tl" rotWithShape="0">
              <a:schemeClr val="bg1">
                <a:alpha val="5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tx1"/>
        </a:buClr>
        <a:buFont typeface="Wingdings"/>
        <a:buChar char="n"/>
        <a:defRPr kumimoji="1" sz="3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>
            <a:shade val="75000"/>
          </a:schemeClr>
        </a:buClr>
        <a:buSzPct val="85000"/>
        <a:buFont typeface="Wingdings"/>
        <a:buChar char="n"/>
        <a:defRPr kumimoji="1" sz="28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4">
            <a:shade val="50000"/>
          </a:schemeClr>
        </a:buClr>
        <a:buSzPct val="75000"/>
        <a:buFont typeface="Wingdings"/>
        <a:buChar char="n"/>
        <a:defRPr kumimoji="1" sz="24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6">
            <a:shade val="50000"/>
          </a:schemeClr>
        </a:buClr>
        <a:buSzPct val="75000"/>
        <a:buFont typeface="Wingdings"/>
        <a:buChar char="n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3">
            <a:shade val="50000"/>
          </a:schemeClr>
        </a:buClr>
        <a:buSzPct val="70000"/>
        <a:buFont typeface="Wingdings"/>
        <a:buChar char="n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2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5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tx1"/>
        </a:buClr>
        <a:buSzPct val="5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cs-CZ" sz="2400" dirty="0" smtClean="0"/>
              <a:t>Státy EU –průměrné teploty a srážky v hlavních městech</a:t>
            </a:r>
            <a:endParaRPr lang="cs-CZ" sz="2400" dirty="0"/>
          </a:p>
        </p:txBody>
      </p:sp>
      <p:sp>
        <p:nvSpPr>
          <p:cNvPr id="4" name="Obdélník 3"/>
          <p:cNvSpPr/>
          <p:nvPr/>
        </p:nvSpPr>
        <p:spPr>
          <a:xfrm>
            <a:off x="1121816" y="0"/>
            <a:ext cx="6960945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9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Evropská Unie</a:t>
            </a:r>
            <a:endParaRPr lang="cs-CZ" sz="9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6322" name="Picture 2" descr="http://i3.cn.cz/1149584191_euro-frankfurt-banka-zn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4762500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1575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288974" y="316969"/>
            <a:ext cx="2486578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Belgie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6" name="Picture 2" descr="Vlajka Belg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22" y="316969"/>
            <a:ext cx="1844588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395536" y="1772816"/>
            <a:ext cx="7128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</a:t>
            </a:r>
            <a:r>
              <a:rPr lang="cs-CZ" sz="2400" dirty="0"/>
              <a:t>30 529 </a:t>
            </a:r>
            <a:r>
              <a:rPr lang="cs-CZ" sz="2400" dirty="0" smtClean="0"/>
              <a:t>km²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</a:t>
            </a:r>
            <a:r>
              <a:rPr lang="cs-CZ" sz="2400" dirty="0"/>
              <a:t>10 583 </a:t>
            </a:r>
            <a:r>
              <a:rPr lang="cs-CZ" sz="2400" dirty="0" smtClean="0"/>
              <a:t>382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jazyky: </a:t>
            </a:r>
            <a:r>
              <a:rPr lang="cs-CZ" sz="2400" dirty="0"/>
              <a:t>nizozemština , francouzština</a:t>
            </a:r>
            <a:r>
              <a:rPr lang="cs-CZ" sz="2400" dirty="0" smtClean="0"/>
              <a:t>, němčina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</a:t>
            </a:r>
            <a:r>
              <a:rPr lang="cs-CZ" sz="2400" dirty="0"/>
              <a:t>federativní konstituční </a:t>
            </a:r>
            <a:r>
              <a:rPr lang="cs-CZ" sz="2400" dirty="0" smtClean="0"/>
              <a:t>monarchie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</a:t>
            </a:r>
            <a:r>
              <a:rPr lang="cs-CZ" sz="2400" dirty="0"/>
              <a:t>euro (EUR)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718371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03048" y="260648"/>
            <a:ext cx="2492991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Brusel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Zástupný symbol pro obsah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14" name="Graf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051829"/>
              </p:ext>
            </p:extLst>
          </p:nvPr>
        </p:nvGraphicFramePr>
        <p:xfrm>
          <a:off x="3275856" y="275928"/>
          <a:ext cx="5508104" cy="3009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Graf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6590023"/>
              </p:ext>
            </p:extLst>
          </p:nvPr>
        </p:nvGraphicFramePr>
        <p:xfrm>
          <a:off x="0" y="3322712"/>
          <a:ext cx="6503932" cy="3535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26120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2593369" y="316969"/>
            <a:ext cx="3877793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Bulharsk</a:t>
            </a:r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</a:t>
            </a:r>
            <a:r>
              <a:rPr lang="cs-CZ" sz="2400" dirty="0"/>
              <a:t>110 993,6 km²</a:t>
            </a:r>
            <a:endParaRPr lang="cs-CZ" sz="2400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</a:t>
            </a:r>
            <a:r>
              <a:rPr lang="cs-CZ" sz="2400" dirty="0"/>
              <a:t>7 262 675</a:t>
            </a:r>
            <a:endParaRPr lang="cs-CZ" sz="2400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</a:t>
            </a:r>
            <a:r>
              <a:rPr lang="cs-CZ" sz="2400" dirty="0"/>
              <a:t>bulharština</a:t>
            </a:r>
            <a:endParaRPr lang="cs-CZ" sz="2400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</a:t>
            </a:r>
            <a:r>
              <a:rPr lang="cs-CZ" sz="2400" dirty="0"/>
              <a:t>parlamentní republika</a:t>
            </a:r>
            <a:endParaRPr lang="cs-CZ" sz="2400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lev</a:t>
            </a:r>
            <a:r>
              <a:rPr lang="cs-CZ" sz="2400" dirty="0"/>
              <a:t> (BGN)</a:t>
            </a:r>
            <a:endParaRPr lang="cs-CZ" sz="2400" dirty="0"/>
          </a:p>
        </p:txBody>
      </p:sp>
      <p:pic>
        <p:nvPicPr>
          <p:cNvPr id="29698" name="Picture 2" descr="Vlajka Bulha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122"/>
            <a:ext cx="1796072" cy="107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384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936716" y="323042"/>
            <a:ext cx="16017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Sofie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2900615"/>
              </p:ext>
            </p:extLst>
          </p:nvPr>
        </p:nvGraphicFramePr>
        <p:xfrm>
          <a:off x="3347864" y="44624"/>
          <a:ext cx="5796136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285613"/>
              </p:ext>
            </p:extLst>
          </p:nvPr>
        </p:nvGraphicFramePr>
        <p:xfrm>
          <a:off x="0" y="3356992"/>
          <a:ext cx="5508104" cy="3501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22213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1515222" y="316969"/>
            <a:ext cx="6034089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Česká republika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</a:t>
            </a:r>
            <a:r>
              <a:rPr lang="cs-CZ" sz="2400" dirty="0"/>
              <a:t>78 </a:t>
            </a:r>
            <a:r>
              <a:rPr lang="cs-CZ" sz="2400" dirty="0" smtClean="0"/>
              <a:t>867 km²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</a:t>
            </a:r>
            <a:r>
              <a:rPr lang="cs-CZ" sz="2400" dirty="0"/>
              <a:t>10 505 445</a:t>
            </a:r>
            <a:endParaRPr lang="cs-CZ" sz="2400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čeština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</a:t>
            </a:r>
            <a:r>
              <a:rPr lang="cs-CZ" sz="2400" dirty="0"/>
              <a:t>parlamentní republika</a:t>
            </a:r>
            <a:endParaRPr lang="cs-CZ" sz="2400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koruna </a:t>
            </a:r>
            <a:r>
              <a:rPr lang="cs-CZ" sz="2400" dirty="0"/>
              <a:t>česká (CZK)</a:t>
            </a:r>
            <a:endParaRPr lang="cs-CZ" sz="2400" dirty="0"/>
          </a:p>
        </p:txBody>
      </p:sp>
      <p:pic>
        <p:nvPicPr>
          <p:cNvPr id="53250" name="Picture 2" descr="Vlajka Če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7" y="316969"/>
            <a:ext cx="1519073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331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395536" y="145232"/>
            <a:ext cx="1893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Praha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1898918"/>
              </p:ext>
            </p:extLst>
          </p:nvPr>
        </p:nvGraphicFramePr>
        <p:xfrm>
          <a:off x="179512" y="3501008"/>
          <a:ext cx="5227637" cy="324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f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3193316"/>
              </p:ext>
            </p:extLst>
          </p:nvPr>
        </p:nvGraphicFramePr>
        <p:xfrm>
          <a:off x="3563888" y="145232"/>
          <a:ext cx="5148064" cy="342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26120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067055" y="316969"/>
            <a:ext cx="2930418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Dánsko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</a:t>
            </a:r>
            <a:r>
              <a:rPr lang="cs-CZ" sz="2400" dirty="0"/>
              <a:t>43 094 km²</a:t>
            </a:r>
            <a:endParaRPr lang="cs-CZ" sz="2400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5 564 219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dánština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konstituční monarchie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Dánská koruna (DDK)</a:t>
            </a:r>
            <a:endParaRPr lang="cs-CZ" sz="2400" dirty="0"/>
          </a:p>
        </p:txBody>
      </p:sp>
      <p:pic>
        <p:nvPicPr>
          <p:cNvPr id="52226" name="Picture 2" descr="Vlajka Dá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16968"/>
            <a:ext cx="1536105" cy="115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4238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732045" y="323042"/>
            <a:ext cx="20110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Kodaň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8828603"/>
              </p:ext>
            </p:extLst>
          </p:nvPr>
        </p:nvGraphicFramePr>
        <p:xfrm>
          <a:off x="17908" y="3212976"/>
          <a:ext cx="6066260" cy="3614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6707960"/>
              </p:ext>
            </p:extLst>
          </p:nvPr>
        </p:nvGraphicFramePr>
        <p:xfrm>
          <a:off x="3491880" y="44624"/>
          <a:ext cx="5508104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1576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2809420" y="316969"/>
            <a:ext cx="3445687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Estonsko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4274" name="Picture 2" descr="Vlajka Esto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16969"/>
            <a:ext cx="1752129" cy="111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45 226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1 339 681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estonština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</a:p>
        </p:txBody>
      </p:sp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696490" y="323042"/>
            <a:ext cx="2082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Tallinn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4605010"/>
              </p:ext>
            </p:extLst>
          </p:nvPr>
        </p:nvGraphicFramePr>
        <p:xfrm>
          <a:off x="3419872" y="116632"/>
          <a:ext cx="550810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6755119"/>
              </p:ext>
            </p:extLst>
          </p:nvPr>
        </p:nvGraphicFramePr>
        <p:xfrm>
          <a:off x="35496" y="3429000"/>
          <a:ext cx="5904656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243625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270637" y="316969"/>
            <a:ext cx="2523255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Finsko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338 145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</a:t>
            </a:r>
            <a:r>
              <a:rPr lang="cs-CZ" sz="2400" dirty="0"/>
              <a:t>5 350 000 </a:t>
            </a:r>
            <a:endParaRPr lang="cs-CZ" sz="2400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finština, švédština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51202" name="Picture 2" descr="Vlajka Fi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8" y="316923"/>
            <a:ext cx="1737345" cy="105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438984" y="323042"/>
            <a:ext cx="25971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Helsinky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5746034"/>
              </p:ext>
            </p:extLst>
          </p:nvPr>
        </p:nvGraphicFramePr>
        <p:xfrm>
          <a:off x="107504" y="3356992"/>
          <a:ext cx="5976664" cy="3391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0208805"/>
              </p:ext>
            </p:extLst>
          </p:nvPr>
        </p:nvGraphicFramePr>
        <p:xfrm>
          <a:off x="3131840" y="116632"/>
          <a:ext cx="572412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24520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090588" y="316969"/>
            <a:ext cx="2883353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Francie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547 030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62 880 529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francouzština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</a:t>
            </a:r>
            <a:r>
              <a:rPr lang="cs-CZ" sz="2400" dirty="0" err="1" smtClean="0"/>
              <a:t>poloprezidentská</a:t>
            </a:r>
            <a:r>
              <a:rPr lang="cs-CZ" sz="2400" dirty="0" smtClean="0"/>
              <a:t>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50178" name="Picture 2" descr="Vlajka Franc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18" y="316968"/>
            <a:ext cx="1824218" cy="121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938063" y="323042"/>
            <a:ext cx="1599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Paříž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761861"/>
              </p:ext>
            </p:extLst>
          </p:nvPr>
        </p:nvGraphicFramePr>
        <p:xfrm>
          <a:off x="3851920" y="116632"/>
          <a:ext cx="514806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069189"/>
              </p:ext>
            </p:extLst>
          </p:nvPr>
        </p:nvGraphicFramePr>
        <p:xfrm>
          <a:off x="107504" y="3212976"/>
          <a:ext cx="5400600" cy="3489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33873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546353" y="316969"/>
            <a:ext cx="1971823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Irsko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70 273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4 234 925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irština, angličtina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49154" name="Picture 2" descr="Vlajka I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29" y="316969"/>
            <a:ext cx="2047598" cy="102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09089" y="323042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Dublin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7353647"/>
              </p:ext>
            </p:extLst>
          </p:nvPr>
        </p:nvGraphicFramePr>
        <p:xfrm>
          <a:off x="107504" y="3645024"/>
          <a:ext cx="5760640" cy="321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7841537"/>
              </p:ext>
            </p:extLst>
          </p:nvPr>
        </p:nvGraphicFramePr>
        <p:xfrm>
          <a:off x="3779912" y="188640"/>
          <a:ext cx="522007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73605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491402" y="316969"/>
            <a:ext cx="2081724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Itálie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5298" name="Picture 2" descr="Vlajka Itál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31" y="316969"/>
            <a:ext cx="1759721" cy="11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301 338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60 115 625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italština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</a:t>
            </a:r>
            <a:r>
              <a:rPr lang="cs-CZ" sz="2400" dirty="0" err="1" smtClean="0"/>
              <a:t>parlametní</a:t>
            </a:r>
            <a:r>
              <a:rPr lang="cs-CZ" sz="2400" dirty="0" smtClean="0"/>
              <a:t>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1087398" y="323042"/>
            <a:ext cx="1300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Řím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6702716"/>
              </p:ext>
            </p:extLst>
          </p:nvPr>
        </p:nvGraphicFramePr>
        <p:xfrm>
          <a:off x="3778430" y="28575"/>
          <a:ext cx="5334341" cy="324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4780924"/>
              </p:ext>
            </p:extLst>
          </p:nvPr>
        </p:nvGraphicFramePr>
        <p:xfrm>
          <a:off x="179512" y="3284984"/>
          <a:ext cx="5364088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3039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607588" y="316969"/>
            <a:ext cx="1849352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Kypr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9 251 km</a:t>
            </a:r>
            <a:r>
              <a:rPr lang="cs-CZ" sz="2400" strike="dblStrike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689 565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řečtina, turečtina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prezidentská republika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</a:p>
        </p:txBody>
      </p:sp>
      <p:pic>
        <p:nvPicPr>
          <p:cNvPr id="48130" name="Picture 2" descr="Vlajka Kyp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16" y="316969"/>
            <a:ext cx="1852896" cy="111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602845" y="323042"/>
            <a:ext cx="2269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Nikósie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873633"/>
              </p:ext>
            </p:extLst>
          </p:nvPr>
        </p:nvGraphicFramePr>
        <p:xfrm>
          <a:off x="3851920" y="116632"/>
          <a:ext cx="5220072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4852495"/>
              </p:ext>
            </p:extLst>
          </p:nvPr>
        </p:nvGraphicFramePr>
        <p:xfrm>
          <a:off x="107504" y="3284984"/>
          <a:ext cx="5184576" cy="3391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6388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535838" y="316969"/>
            <a:ext cx="1992853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Litva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65 200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3 195 702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litevština,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litevská </a:t>
            </a:r>
            <a:r>
              <a:rPr lang="cs-CZ" sz="2400" dirty="0" err="1" smtClean="0"/>
              <a:t>litas</a:t>
            </a:r>
            <a:r>
              <a:rPr lang="cs-CZ" sz="2400" dirty="0" smtClean="0"/>
              <a:t> (LTL)</a:t>
            </a:r>
            <a:endParaRPr lang="cs-CZ" sz="2400" dirty="0"/>
          </a:p>
        </p:txBody>
      </p:sp>
      <p:pic>
        <p:nvPicPr>
          <p:cNvPr id="47106" name="Picture 2" descr="Vlajka Litv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16968"/>
            <a:ext cx="1680121" cy="100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684243" y="323042"/>
            <a:ext cx="2106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Vilnius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5419398"/>
              </p:ext>
            </p:extLst>
          </p:nvPr>
        </p:nvGraphicFramePr>
        <p:xfrm>
          <a:off x="4355976" y="1886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6487575"/>
              </p:ext>
            </p:extLst>
          </p:nvPr>
        </p:nvGraphicFramePr>
        <p:xfrm>
          <a:off x="107504" y="37890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2601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853856" y="316969"/>
            <a:ext cx="3356817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Lotyšsko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64 589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2 248 000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lotyština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lotyšský lat (LVL)</a:t>
            </a:r>
            <a:endParaRPr lang="cs-CZ" sz="2400" dirty="0"/>
          </a:p>
        </p:txBody>
      </p:sp>
      <p:pic>
        <p:nvPicPr>
          <p:cNvPr id="46082" name="Picture 2" descr="Vlajka Lotyš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68" y="316969"/>
            <a:ext cx="1846660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1000035" y="323042"/>
            <a:ext cx="1475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Riga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35804"/>
              </p:ext>
            </p:extLst>
          </p:nvPr>
        </p:nvGraphicFramePr>
        <p:xfrm>
          <a:off x="4283968" y="30210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5721989"/>
              </p:ext>
            </p:extLst>
          </p:nvPr>
        </p:nvGraphicFramePr>
        <p:xfrm>
          <a:off x="395536" y="36450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3672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002758" y="316969"/>
            <a:ext cx="5059014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Lucembursko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2 586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491 775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lucemburština, </a:t>
            </a:r>
            <a:r>
              <a:rPr lang="cs-CZ" sz="2400" dirty="0" err="1" smtClean="0"/>
              <a:t>němečtina</a:t>
            </a:r>
            <a:r>
              <a:rPr lang="cs-CZ" sz="2400" dirty="0" smtClean="0"/>
              <a:t>, francouzština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velkovévodství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45058" name="Picture 2" descr="Vlajka Lucembu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16969"/>
            <a:ext cx="1826342" cy="109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74431" y="323042"/>
            <a:ext cx="33262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Lucemburk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3846842"/>
              </p:ext>
            </p:extLst>
          </p:nvPr>
        </p:nvGraphicFramePr>
        <p:xfrm>
          <a:off x="3995936" y="302107"/>
          <a:ext cx="47339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4146576"/>
              </p:ext>
            </p:extLst>
          </p:nvPr>
        </p:nvGraphicFramePr>
        <p:xfrm>
          <a:off x="74431" y="38610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57870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535658" y="316969"/>
            <a:ext cx="3993209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Maďarsko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93 030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9 960 000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maďarština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republika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Forint (GUF)</a:t>
            </a:r>
            <a:endParaRPr lang="cs-CZ" sz="2400" dirty="0"/>
          </a:p>
        </p:txBody>
      </p:sp>
      <p:pic>
        <p:nvPicPr>
          <p:cNvPr id="44034" name="Picture 2" descr="Vlajka Maďa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6" y="345952"/>
            <a:ext cx="2133648" cy="106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292372" y="323042"/>
            <a:ext cx="28904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Budapešť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7581764"/>
              </p:ext>
            </p:extLst>
          </p:nvPr>
        </p:nvGraphicFramePr>
        <p:xfrm>
          <a:off x="4211960" y="31696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3795359"/>
              </p:ext>
            </p:extLst>
          </p:nvPr>
        </p:nvGraphicFramePr>
        <p:xfrm>
          <a:off x="292372" y="40050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0582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312667" y="316969"/>
            <a:ext cx="2439194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Malta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316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 400 372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maltština, angličtina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43010" name="Picture 2" descr="Vlajka Mal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16969"/>
            <a:ext cx="1536105" cy="101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520289" y="323042"/>
            <a:ext cx="24345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Valletta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4409696"/>
              </p:ext>
            </p:extLst>
          </p:nvPr>
        </p:nvGraphicFramePr>
        <p:xfrm>
          <a:off x="4139952" y="2925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404488"/>
              </p:ext>
            </p:extLst>
          </p:nvPr>
        </p:nvGraphicFramePr>
        <p:xfrm>
          <a:off x="179512" y="40050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85378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719204" y="316969"/>
            <a:ext cx="3626121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Německo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357 023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81 831 000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němčina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federativní parlamentní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41986" name="Picture 2" descr="Vlajka Němec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70" y="316969"/>
            <a:ext cx="1562610" cy="93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806874" y="323042"/>
            <a:ext cx="18614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Berlín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7890968"/>
              </p:ext>
            </p:extLst>
          </p:nvPr>
        </p:nvGraphicFramePr>
        <p:xfrm>
          <a:off x="4139952" y="1166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692806"/>
              </p:ext>
            </p:extLst>
          </p:nvPr>
        </p:nvGraphicFramePr>
        <p:xfrm>
          <a:off x="539552" y="38610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6122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258469" y="316969"/>
            <a:ext cx="4547592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Nizozemsko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41 526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16 850 000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nizozemština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 konstituční monarchie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40962" name="Picture 2" descr="Vlajka Nizozem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16969"/>
            <a:ext cx="1651216" cy="109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9163" y="323042"/>
            <a:ext cx="3530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Amsterdam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935951"/>
              </p:ext>
            </p:extLst>
          </p:nvPr>
        </p:nvGraphicFramePr>
        <p:xfrm>
          <a:off x="4211960" y="1886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9258359"/>
              </p:ext>
            </p:extLst>
          </p:nvPr>
        </p:nvGraphicFramePr>
        <p:xfrm>
          <a:off x="539552" y="36450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5244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245021" y="316969"/>
            <a:ext cx="2574487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Polsko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312 679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38 501 000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polština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republika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</a:t>
            </a:r>
            <a:r>
              <a:rPr lang="cs-CZ" sz="2400" dirty="0" err="1"/>
              <a:t>Złoty</a:t>
            </a:r>
            <a:r>
              <a:rPr lang="cs-CZ" sz="2400" dirty="0"/>
              <a:t> (PLN)</a:t>
            </a:r>
            <a:endParaRPr lang="cs-CZ" sz="2400" dirty="0"/>
          </a:p>
        </p:txBody>
      </p:sp>
      <p:pic>
        <p:nvPicPr>
          <p:cNvPr id="39938" name="Picture 2" descr="Vlajka Pol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16969"/>
            <a:ext cx="1471973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488742" y="323042"/>
            <a:ext cx="24976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Varšava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2244965"/>
              </p:ext>
            </p:extLst>
          </p:nvPr>
        </p:nvGraphicFramePr>
        <p:xfrm>
          <a:off x="4067944" y="4046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5667120"/>
              </p:ext>
            </p:extLst>
          </p:nvPr>
        </p:nvGraphicFramePr>
        <p:xfrm>
          <a:off x="395536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33876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220703" y="316969"/>
            <a:ext cx="4623125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Portugalsko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92 391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10 708 692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portugalština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republika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38914" name="Picture 2" descr="Vlajka Portugalsk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2" y="316969"/>
            <a:ext cx="1876152" cy="124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546386" y="323042"/>
            <a:ext cx="23823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Lisabon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674371"/>
              </p:ext>
            </p:extLst>
          </p:nvPr>
        </p:nvGraphicFramePr>
        <p:xfrm>
          <a:off x="4139952" y="1166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430034"/>
              </p:ext>
            </p:extLst>
          </p:nvPr>
        </p:nvGraphicFramePr>
        <p:xfrm>
          <a:off x="467544" y="40050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110354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658386" y="316969"/>
            <a:ext cx="3747757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Rakousko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83 871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8 404 252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němčina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spolková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37890" name="Picture 2" descr="Vlajka Rakou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16969"/>
            <a:ext cx="1464097" cy="97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820499" y="323042"/>
            <a:ext cx="1834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Víde</a:t>
            </a:r>
            <a:r>
              <a:rPr lang="cs-CZ" sz="54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ň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1888390"/>
              </p:ext>
            </p:extLst>
          </p:nvPr>
        </p:nvGraphicFramePr>
        <p:xfrm>
          <a:off x="3923928" y="29067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709733"/>
              </p:ext>
            </p:extLst>
          </p:nvPr>
        </p:nvGraphicFramePr>
        <p:xfrm>
          <a:off x="539552" y="36450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27722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501194" y="316969"/>
            <a:ext cx="4062139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Rumunsko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238 391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 19 599 506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rumunština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</a:t>
            </a:r>
            <a:r>
              <a:rPr lang="cs-CZ" sz="2400" dirty="0" err="1" smtClean="0"/>
              <a:t>poloprezidentská</a:t>
            </a:r>
            <a:r>
              <a:rPr lang="cs-CZ" sz="2400" dirty="0"/>
              <a:t> </a:t>
            </a:r>
            <a:r>
              <a:rPr lang="cs-CZ" sz="2400" dirty="0" smtClean="0"/>
              <a:t>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rumunský </a:t>
            </a:r>
            <a:r>
              <a:rPr lang="cs-CZ" sz="2400" dirty="0"/>
              <a:t>L</a:t>
            </a:r>
            <a:r>
              <a:rPr lang="cs-CZ" sz="2400" dirty="0" smtClean="0"/>
              <a:t>eu (RON)</a:t>
            </a:r>
            <a:endParaRPr lang="cs-CZ" sz="2400" dirty="0"/>
          </a:p>
        </p:txBody>
      </p:sp>
      <p:pic>
        <p:nvPicPr>
          <p:cNvPr id="36866" name="Picture 2" descr="Vlajka Rumu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54" y="316969"/>
            <a:ext cx="1466818" cy="97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75697" y="323042"/>
            <a:ext cx="27237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Bukurešť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1813594"/>
              </p:ext>
            </p:extLst>
          </p:nvPr>
        </p:nvGraphicFramePr>
        <p:xfrm>
          <a:off x="3851920" y="32304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675508"/>
              </p:ext>
            </p:extLst>
          </p:nvPr>
        </p:nvGraphicFramePr>
        <p:xfrm>
          <a:off x="467544" y="38610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45235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349344" y="316969"/>
            <a:ext cx="2365840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Řecko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131 940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11 283 293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řečtina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35842" name="Picture 2" descr="Vlajka Řec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16969"/>
            <a:ext cx="1392089" cy="92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633492" y="323042"/>
            <a:ext cx="22081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Athény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3486284"/>
              </p:ext>
            </p:extLst>
          </p:nvPr>
        </p:nvGraphicFramePr>
        <p:xfrm>
          <a:off x="3491880" y="3489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6738103"/>
              </p:ext>
            </p:extLst>
          </p:nvPr>
        </p:nvGraphicFramePr>
        <p:xfrm>
          <a:off x="251520" y="40050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024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601096" y="316969"/>
            <a:ext cx="3862339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Slovensko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49 035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5 440 078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slovenština, čeština (z části)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34818" name="Picture 2" descr="Vlajka Slove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16969"/>
            <a:ext cx="1824137" cy="121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92123" y="323042"/>
            <a:ext cx="3090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Bratislava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5535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710902" y="316969"/>
            <a:ext cx="3642728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Slovinsko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20 273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1 964 036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slovinština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republika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33794" name="Picture 2" descr="Vlajka Slovi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16969"/>
            <a:ext cx="1846660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682640" y="323042"/>
            <a:ext cx="21098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Lublaň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9145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1862919" y="316969"/>
            <a:ext cx="5338706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Velká Británie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243 610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62 041 00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angličtina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parlamentní monarchie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Libra (GBP)</a:t>
            </a:r>
            <a:endParaRPr lang="cs-CZ" sz="2400" dirty="0"/>
          </a:p>
        </p:txBody>
      </p:sp>
      <p:pic>
        <p:nvPicPr>
          <p:cNvPr id="32772" name="Picture 4" descr="Vlajka Spojeného království Velké Británie a Severního I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7" y="316969"/>
            <a:ext cx="1846660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18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755576" y="323042"/>
            <a:ext cx="19639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Brusel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4452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572531" y="316969"/>
            <a:ext cx="3919471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Španělsko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504 782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46 063 511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španělština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konstituční monarchie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Euro (EUR)</a:t>
            </a:r>
            <a:endParaRPr lang="cs-CZ" sz="2400" dirty="0"/>
          </a:p>
        </p:txBody>
      </p:sp>
      <p:pic>
        <p:nvPicPr>
          <p:cNvPr id="31746" name="Picture 2" descr="Vlajka Španěl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02972"/>
            <a:ext cx="1968153" cy="130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2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587262" y="323042"/>
            <a:ext cx="2300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Madrid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2558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952154" y="316969"/>
            <a:ext cx="3160224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7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Švédsko</a:t>
            </a:r>
            <a:endParaRPr lang="cs-CZ" sz="7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95536" y="17728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Rozloha: 449 964 km</a:t>
            </a:r>
            <a:r>
              <a:rPr lang="cs-CZ" sz="2400" baseline="30000" dirty="0" smtClean="0"/>
              <a:t>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Počet obyvatel: 9 316 000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Oficiální jazyk: švédština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Ústavní zřízení: konstituční monarchie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cs-CZ" sz="2400" dirty="0" smtClean="0"/>
              <a:t>Měna: švédská koruna (SEK)</a:t>
            </a:r>
            <a:endParaRPr lang="cs-CZ" sz="2400" dirty="0"/>
          </a:p>
        </p:txBody>
      </p:sp>
      <p:pic>
        <p:nvPicPr>
          <p:cNvPr id="4098" name="Picture 2" descr="Vlajka Švéd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16819"/>
            <a:ext cx="1608113" cy="100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378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147751" y="323042"/>
            <a:ext cx="3179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Stockholm</a:t>
            </a:r>
            <a:endParaRPr lang="cs-CZ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61039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899592" y="1536174"/>
            <a:ext cx="6741975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8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KONEC</a:t>
            </a:r>
            <a:endParaRPr lang="cs-CZ" sz="18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4315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YamatoPainting">
  <a:themeElements>
    <a:clrScheme name="Yamato Painting">
      <a:dk1>
        <a:sysClr val="windowText" lastClr="000000"/>
      </a:dk1>
      <a:lt1>
        <a:sysClr val="window" lastClr="FFFFFF"/>
      </a:lt1>
      <a:dk2>
        <a:srgbClr val="3F2D32"/>
      </a:dk2>
      <a:lt2>
        <a:srgbClr val="FEDD00"/>
      </a:lt2>
      <a:accent1>
        <a:srgbClr val="C24400"/>
      </a:accent1>
      <a:accent2>
        <a:srgbClr val="3F7228"/>
      </a:accent2>
      <a:accent3>
        <a:srgbClr val="516086"/>
      </a:accent3>
      <a:accent4>
        <a:srgbClr val="956A86"/>
      </a:accent4>
      <a:accent5>
        <a:srgbClr val="E87981"/>
      </a:accent5>
      <a:accent6>
        <a:srgbClr val="8D8628"/>
      </a:accent6>
      <a:hlink>
        <a:srgbClr val="0000FF"/>
      </a:hlink>
      <a:folHlink>
        <a:srgbClr val="800080"/>
      </a:folHlink>
    </a:clrScheme>
    <a:fontScheme name="Yamato Painti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Yamato Painting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100000"/>
              </a:schemeClr>
            </a:gs>
            <a:gs pos="100000">
              <a:schemeClr val="phClr">
                <a:tint val="100000"/>
                <a:shade val="20000"/>
              </a:schemeClr>
            </a:gs>
          </a:gsLst>
          <a:lin ang="5400000" scaled="1"/>
        </a:gradFill>
        <a:blipFill>
          <a:blip xmlns:r="http://schemas.openxmlformats.org/officeDocument/2006/relationships" r:embed="rId1">
            <a:duotone>
              <a:srgbClr val="000000"/>
              <a:schemeClr val="phClr">
                <a:tint val="100000"/>
              </a:schemeClr>
            </a:duotone>
          </a:blip>
          <a:tile tx="0" ty="0" sx="35000" sy="35000" flip="none" algn="tl"/>
        </a:blipFill>
      </a:fillStyleLst>
      <a:lnStyleLst>
        <a:ln w="9525" cap="flat" cmpd="sng" algn="ctr">
          <a:solidFill>
            <a:schemeClr val="phClr">
              <a:alpha val="60000"/>
            </a:schemeClr>
          </a:solidFill>
          <a:prstDash val="solid"/>
        </a:ln>
        <a:ln w="19525" cap="flat" cmpd="sng" algn="ctr">
          <a:solidFill>
            <a:schemeClr val="phClr">
              <a:alpha val="90000"/>
            </a:schemeClr>
          </a:solidFill>
          <a:prstDash val="solid"/>
        </a:ln>
        <a:ln w="3810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prst="angle"/>
            <a:bevelB w="304800" h="4445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glow rad="51600">
              <a:schemeClr val="phClr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>
            <a:shade val="90000"/>
          </a:schemeClr>
        </a:solidFill>
        <a:blipFill>
          <a:blip xmlns:r="http://schemas.openxmlformats.org/officeDocument/2006/relationships" r:embed="rId2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tile tx="0" ty="0" sx="120000" sy="120000" flip="xy" algn="t"/>
        </a:blipFill>
        <a:blipFill rotWithShape="0">
          <a:blip xmlns:r="http://schemas.openxmlformats.org/officeDocument/2006/relationships" r:embed="rId3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YamatoPainting</Template>
  <TotalTime>179</TotalTime>
  <Words>1004</Words>
  <Application>Microsoft Office PowerPoint</Application>
  <PresentationFormat>Předvádění na obrazovce (4:3)</PresentationFormat>
  <Paragraphs>237</Paragraphs>
  <Slides>56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56</vt:i4>
      </vt:variant>
    </vt:vector>
  </HeadingPairs>
  <TitlesOfParts>
    <vt:vector size="57" baseType="lpstr">
      <vt:lpstr>YamatoPainting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Stanice techniků Vyšehrad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Ucebna</dc:creator>
  <cp:lastModifiedBy>Ucebna</cp:lastModifiedBy>
  <cp:revision>26</cp:revision>
  <dcterms:created xsi:type="dcterms:W3CDTF">2012-06-23T08:00:38Z</dcterms:created>
  <dcterms:modified xsi:type="dcterms:W3CDTF">2012-06-23T11:00:23Z</dcterms:modified>
</cp:coreProperties>
</file>