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58" r:id="rId5"/>
    <p:sldId id="285" r:id="rId6"/>
    <p:sldId id="259" r:id="rId7"/>
    <p:sldId id="286" r:id="rId8"/>
    <p:sldId id="260" r:id="rId9"/>
    <p:sldId id="287" r:id="rId10"/>
    <p:sldId id="261" r:id="rId11"/>
    <p:sldId id="288" r:id="rId12"/>
    <p:sldId id="262" r:id="rId13"/>
    <p:sldId id="289" r:id="rId14"/>
    <p:sldId id="263" r:id="rId15"/>
    <p:sldId id="290" r:id="rId16"/>
    <p:sldId id="264" r:id="rId17"/>
    <p:sldId id="291" r:id="rId18"/>
    <p:sldId id="265" r:id="rId19"/>
    <p:sldId id="292" r:id="rId20"/>
    <p:sldId id="266" r:id="rId21"/>
    <p:sldId id="293" r:id="rId22"/>
    <p:sldId id="267" r:id="rId23"/>
    <p:sldId id="294" r:id="rId24"/>
    <p:sldId id="268" r:id="rId25"/>
    <p:sldId id="295" r:id="rId26"/>
    <p:sldId id="269" r:id="rId27"/>
    <p:sldId id="296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B03"/>
    <a:srgbClr val="0046D2"/>
    <a:srgbClr val="002E8A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1" autoAdjust="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38\Se&#353;it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List1!$B$104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List1!$A$105:$A$116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List1!$B$105:$B$116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List1!$C$104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List1!$A$105:$A$116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List1!$C$105:$C$116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14</c:v>
                </c:pt>
                <c:pt idx="8">
                  <c:v>11</c:v>
                </c:pt>
                <c:pt idx="9">
                  <c:v>8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List1!$D$104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List1!$A$105:$A$116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List1!$D$105:$D$116</c:f>
              <c:numCache>
                <c:formatCode>General</c:formatCode>
                <c:ptCount val="12"/>
                <c:pt idx="0">
                  <c:v>71</c:v>
                </c:pt>
                <c:pt idx="1">
                  <c:v>67</c:v>
                </c:pt>
                <c:pt idx="2">
                  <c:v>69</c:v>
                </c:pt>
                <c:pt idx="3">
                  <c:v>58</c:v>
                </c:pt>
                <c:pt idx="4">
                  <c:v>54</c:v>
                </c:pt>
                <c:pt idx="5">
                  <c:v>70</c:v>
                </c:pt>
                <c:pt idx="6">
                  <c:v>81</c:v>
                </c:pt>
                <c:pt idx="7">
                  <c:v>94</c:v>
                </c:pt>
                <c:pt idx="8">
                  <c:v>66</c:v>
                </c:pt>
                <c:pt idx="9">
                  <c:v>64</c:v>
                </c:pt>
                <c:pt idx="10">
                  <c:v>69</c:v>
                </c:pt>
                <c:pt idx="11">
                  <c:v>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081600"/>
        <c:axId val="161209728"/>
      </c:lineChart>
      <c:catAx>
        <c:axId val="161081600"/>
        <c:scaling>
          <c:orientation val="minMax"/>
        </c:scaling>
        <c:delete val="0"/>
        <c:axPos val="b"/>
        <c:majorTickMark val="out"/>
        <c:minorTickMark val="none"/>
        <c:tickLblPos val="nextTo"/>
        <c:crossAx val="161209728"/>
        <c:crosses val="autoZero"/>
        <c:auto val="1"/>
        <c:lblAlgn val="ctr"/>
        <c:lblOffset val="100"/>
        <c:noMultiLvlLbl val="0"/>
      </c:catAx>
      <c:valAx>
        <c:axId val="161209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10816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List1!$B$17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List1!$A$18:$A$29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List1!$B$18:$B$29</c:f>
              <c:numCache>
                <c:formatCode>General</c:formatCode>
                <c:ptCount val="12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17</c:v>
                </c:pt>
                <c:pt idx="4">
                  <c:v>21</c:v>
                </c:pt>
                <c:pt idx="5">
                  <c:v>25</c:v>
                </c:pt>
                <c:pt idx="6">
                  <c:v>28</c:v>
                </c:pt>
                <c:pt idx="7">
                  <c:v>28</c:v>
                </c:pt>
                <c:pt idx="8">
                  <c:v>23</c:v>
                </c:pt>
                <c:pt idx="9">
                  <c:v>18</c:v>
                </c:pt>
                <c:pt idx="10">
                  <c:v>10</c:v>
                </c:pt>
                <c:pt idx="11">
                  <c:v>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List1!$C$17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List1!$A$18:$A$29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List1!$C$18:$C$29</c:f>
              <c:numCache>
                <c:formatCode>General</c:formatCode>
                <c:ptCount val="12"/>
                <c:pt idx="0">
                  <c:v>-5</c:v>
                </c:pt>
                <c:pt idx="1">
                  <c:v>-4</c:v>
                </c:pt>
                <c:pt idx="2">
                  <c:v>0</c:v>
                </c:pt>
                <c:pt idx="3">
                  <c:v>5</c:v>
                </c:pt>
                <c:pt idx="4">
                  <c:v>9</c:v>
                </c:pt>
                <c:pt idx="5">
                  <c:v>13</c:v>
                </c:pt>
                <c:pt idx="6">
                  <c:v>14</c:v>
                </c:pt>
                <c:pt idx="7">
                  <c:v>14</c:v>
                </c:pt>
                <c:pt idx="8">
                  <c:v>10</c:v>
                </c:pt>
                <c:pt idx="9">
                  <c:v>6</c:v>
                </c:pt>
                <c:pt idx="10">
                  <c:v>0</c:v>
                </c:pt>
                <c:pt idx="11">
                  <c:v>-4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List1!$D$17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List1!$A$18:$A$29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List1!$D$18:$D$29</c:f>
              <c:numCache>
                <c:formatCode>General</c:formatCode>
                <c:ptCount val="12"/>
                <c:pt idx="0">
                  <c:v>32</c:v>
                </c:pt>
                <c:pt idx="1">
                  <c:v>28</c:v>
                </c:pt>
                <c:pt idx="2">
                  <c:v>37</c:v>
                </c:pt>
                <c:pt idx="3">
                  <c:v>74</c:v>
                </c:pt>
                <c:pt idx="4">
                  <c:v>76</c:v>
                </c:pt>
                <c:pt idx="5">
                  <c:v>81</c:v>
                </c:pt>
                <c:pt idx="6">
                  <c:v>67</c:v>
                </c:pt>
                <c:pt idx="7">
                  <c:v>58</c:v>
                </c:pt>
                <c:pt idx="8">
                  <c:v>72</c:v>
                </c:pt>
                <c:pt idx="9">
                  <c:v>55</c:v>
                </c:pt>
                <c:pt idx="10">
                  <c:v>45</c:v>
                </c:pt>
                <c:pt idx="11">
                  <c:v>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777152"/>
        <c:axId val="159830784"/>
      </c:lineChart>
      <c:catAx>
        <c:axId val="159777152"/>
        <c:scaling>
          <c:orientation val="minMax"/>
        </c:scaling>
        <c:delete val="0"/>
        <c:axPos val="b"/>
        <c:majorTickMark val="out"/>
        <c:minorTickMark val="none"/>
        <c:tickLblPos val="nextTo"/>
        <c:crossAx val="159830784"/>
        <c:crosses val="autoZero"/>
        <c:auto val="1"/>
        <c:lblAlgn val="ctr"/>
        <c:lblOffset val="100"/>
        <c:noMultiLvlLbl val="0"/>
      </c:catAx>
      <c:valAx>
        <c:axId val="159830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9777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List1!$B$88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List1!$A$89:$A$100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List1!$B$89:$B$100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8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18</c:v>
                </c:pt>
                <c:pt idx="9">
                  <c:v>12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List1!$C$88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List1!$A$89:$A$100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List1!$C$89:$C$100</c:f>
              <c:numCache>
                <c:formatCode>General</c:formatCode>
                <c:ptCount val="12"/>
                <c:pt idx="0">
                  <c:v>-4</c:v>
                </c:pt>
                <c:pt idx="1">
                  <c:v>-4</c:v>
                </c:pt>
                <c:pt idx="2">
                  <c:v>0</c:v>
                </c:pt>
                <c:pt idx="3">
                  <c:v>2</c:v>
                </c:pt>
                <c:pt idx="4">
                  <c:v>7</c:v>
                </c:pt>
                <c:pt idx="5">
                  <c:v>11</c:v>
                </c:pt>
                <c:pt idx="6">
                  <c:v>12</c:v>
                </c:pt>
                <c:pt idx="7">
                  <c:v>12</c:v>
                </c:pt>
                <c:pt idx="8">
                  <c:v>9</c:v>
                </c:pt>
                <c:pt idx="9">
                  <c:v>4</c:v>
                </c:pt>
                <c:pt idx="10">
                  <c:v>0</c:v>
                </c:pt>
                <c:pt idx="11">
                  <c:v>23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List1!$D$88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List1!$A$89:$A$100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List1!$D$89:$D$100</c:f>
              <c:numCache>
                <c:formatCode>General</c:formatCode>
                <c:ptCount val="12"/>
                <c:pt idx="0">
                  <c:v>20</c:v>
                </c:pt>
                <c:pt idx="1">
                  <c:v>18</c:v>
                </c:pt>
                <c:pt idx="2">
                  <c:v>25</c:v>
                </c:pt>
                <c:pt idx="3">
                  <c:v>36</c:v>
                </c:pt>
                <c:pt idx="4">
                  <c:v>58</c:v>
                </c:pt>
                <c:pt idx="5">
                  <c:v>69</c:v>
                </c:pt>
                <c:pt idx="6">
                  <c:v>66</c:v>
                </c:pt>
                <c:pt idx="7">
                  <c:v>64</c:v>
                </c:pt>
                <c:pt idx="8">
                  <c:v>41</c:v>
                </c:pt>
                <c:pt idx="9">
                  <c:v>31</c:v>
                </c:pt>
                <c:pt idx="10">
                  <c:v>28</c:v>
                </c:pt>
                <c:pt idx="11">
                  <c:v>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710912"/>
        <c:axId val="150253568"/>
      </c:lineChart>
      <c:catAx>
        <c:axId val="146710912"/>
        <c:scaling>
          <c:orientation val="minMax"/>
        </c:scaling>
        <c:delete val="0"/>
        <c:axPos val="b"/>
        <c:majorTickMark val="out"/>
        <c:minorTickMark val="none"/>
        <c:tickLblPos val="nextTo"/>
        <c:crossAx val="150253568"/>
        <c:crosses val="autoZero"/>
        <c:auto val="1"/>
        <c:lblAlgn val="ctr"/>
        <c:lblOffset val="100"/>
        <c:noMultiLvlLbl val="0"/>
      </c:catAx>
      <c:valAx>
        <c:axId val="150253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6710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List1!$B$73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List1!$A$74:$A$85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List1!$B$74:$B$85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11</c:v>
                </c:pt>
                <c:pt idx="4">
                  <c:v>16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17</c:v>
                </c:pt>
                <c:pt idx="9">
                  <c:v>12</c:v>
                </c:pt>
                <c:pt idx="10">
                  <c:v>7</c:v>
                </c:pt>
                <c:pt idx="11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List1!$C$73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List1!$A$74:$A$85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List1!$C$74:$C$85</c:f>
              <c:numCache>
                <c:formatCode>General</c:formatCode>
                <c:ptCount val="12"/>
                <c:pt idx="0">
                  <c:v>-1</c:v>
                </c:pt>
                <c:pt idx="1">
                  <c:v>-1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11</c:v>
                </c:pt>
                <c:pt idx="6">
                  <c:v>13</c:v>
                </c:pt>
                <c:pt idx="7">
                  <c:v>13</c:v>
                </c:pt>
                <c:pt idx="8">
                  <c:v>10</c:v>
                </c:pt>
                <c:pt idx="9">
                  <c:v>6</c:v>
                </c:pt>
                <c:pt idx="10">
                  <c:v>3</c:v>
                </c:pt>
                <c:pt idx="11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List1!$D$73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List1!$A$74:$A$85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List1!$D$74:$D$85</c:f>
              <c:numCache>
                <c:formatCode>General</c:formatCode>
                <c:ptCount val="12"/>
                <c:pt idx="0">
                  <c:v>48</c:v>
                </c:pt>
                <c:pt idx="1">
                  <c:v>40</c:v>
                </c:pt>
                <c:pt idx="2">
                  <c:v>31</c:v>
                </c:pt>
                <c:pt idx="3">
                  <c:v>39</c:v>
                </c:pt>
                <c:pt idx="4">
                  <c:v>42</c:v>
                </c:pt>
                <c:pt idx="5">
                  <c:v>49</c:v>
                </c:pt>
                <c:pt idx="6">
                  <c:v>72</c:v>
                </c:pt>
                <c:pt idx="7">
                  <c:v>65</c:v>
                </c:pt>
                <c:pt idx="8">
                  <c:v>62</c:v>
                </c:pt>
                <c:pt idx="9">
                  <c:v>60</c:v>
                </c:pt>
                <c:pt idx="10">
                  <c:v>61</c:v>
                </c:pt>
                <c:pt idx="11">
                  <c:v>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760576"/>
        <c:axId val="162988800"/>
      </c:lineChart>
      <c:catAx>
        <c:axId val="162760576"/>
        <c:scaling>
          <c:orientation val="minMax"/>
        </c:scaling>
        <c:delete val="0"/>
        <c:axPos val="b"/>
        <c:majorTickMark val="out"/>
        <c:minorTickMark val="none"/>
        <c:tickLblPos val="nextTo"/>
        <c:crossAx val="162988800"/>
        <c:crosses val="autoZero"/>
        <c:auto val="1"/>
        <c:lblAlgn val="ctr"/>
        <c:lblOffset val="100"/>
        <c:noMultiLvlLbl val="0"/>
      </c:catAx>
      <c:valAx>
        <c:axId val="162988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2760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List1!$B$37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List1!$A$38:$A$49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List1!$B$38:$B$49</c:f>
              <c:numCache>
                <c:formatCode>General</c:formatCode>
                <c:ptCount val="12"/>
                <c:pt idx="0">
                  <c:v>0</c:v>
                </c:pt>
                <c:pt idx="1">
                  <c:v>-1</c:v>
                </c:pt>
                <c:pt idx="2">
                  <c:v>3</c:v>
                </c:pt>
                <c:pt idx="3">
                  <c:v>10</c:v>
                </c:pt>
                <c:pt idx="4">
                  <c:v>15</c:v>
                </c:pt>
                <c:pt idx="5">
                  <c:v>19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9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List1!$C$37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List1!$A$38:$A$49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List1!$C$38:$C$49</c:f>
              <c:numCache>
                <c:formatCode>General</c:formatCode>
                <c:ptCount val="12"/>
                <c:pt idx="0">
                  <c:v>-5</c:v>
                </c:pt>
                <c:pt idx="1">
                  <c:v>-7</c:v>
                </c:pt>
                <c:pt idx="2">
                  <c:v>-4</c:v>
                </c:pt>
                <c:pt idx="3">
                  <c:v>0</c:v>
                </c:pt>
                <c:pt idx="4">
                  <c:v>4</c:v>
                </c:pt>
                <c:pt idx="5">
                  <c:v>9</c:v>
                </c:pt>
                <c:pt idx="6">
                  <c:v>12</c:v>
                </c:pt>
                <c:pt idx="7">
                  <c:v>11</c:v>
                </c:pt>
                <c:pt idx="8">
                  <c:v>7</c:v>
                </c:pt>
                <c:pt idx="9">
                  <c:v>3</c:v>
                </c:pt>
                <c:pt idx="10">
                  <c:v>-2</c:v>
                </c:pt>
                <c:pt idx="11">
                  <c:v>-4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List1!$D$37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List1!$A$38:$A$49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List1!$D$38:$D$49</c:f>
              <c:numCache>
                <c:formatCode>General</c:formatCode>
                <c:ptCount val="12"/>
                <c:pt idx="0">
                  <c:v>59</c:v>
                </c:pt>
                <c:pt idx="1">
                  <c:v>48</c:v>
                </c:pt>
                <c:pt idx="2">
                  <c:v>40</c:v>
                </c:pt>
                <c:pt idx="3">
                  <c:v>36</c:v>
                </c:pt>
                <c:pt idx="4">
                  <c:v>42</c:v>
                </c:pt>
                <c:pt idx="5">
                  <c:v>71</c:v>
                </c:pt>
                <c:pt idx="6">
                  <c:v>86</c:v>
                </c:pt>
                <c:pt idx="7">
                  <c:v>76</c:v>
                </c:pt>
                <c:pt idx="8">
                  <c:v>56</c:v>
                </c:pt>
                <c:pt idx="9">
                  <c:v>83</c:v>
                </c:pt>
                <c:pt idx="10">
                  <c:v>68</c:v>
                </c:pt>
                <c:pt idx="11">
                  <c:v>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745856"/>
        <c:axId val="153964928"/>
      </c:lineChart>
      <c:catAx>
        <c:axId val="152745856"/>
        <c:scaling>
          <c:orientation val="minMax"/>
        </c:scaling>
        <c:delete val="0"/>
        <c:axPos val="b"/>
        <c:majorTickMark val="out"/>
        <c:minorTickMark val="none"/>
        <c:tickLblPos val="nextTo"/>
        <c:crossAx val="153964928"/>
        <c:crosses val="autoZero"/>
        <c:auto val="1"/>
        <c:lblAlgn val="ctr"/>
        <c:lblOffset val="100"/>
        <c:noMultiLvlLbl val="0"/>
      </c:catAx>
      <c:valAx>
        <c:axId val="153964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27458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List1!$B$56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List1!$A$57:$A$68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List1!$B$57:$B$68</c:f>
              <c:numCache>
                <c:formatCode>General</c:formatCode>
                <c:ptCount val="12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5</c:v>
                </c:pt>
                <c:pt idx="4">
                  <c:v>11</c:v>
                </c:pt>
                <c:pt idx="5">
                  <c:v>16</c:v>
                </c:pt>
                <c:pt idx="6">
                  <c:v>20</c:v>
                </c:pt>
                <c:pt idx="7">
                  <c:v>19</c:v>
                </c:pt>
                <c:pt idx="8">
                  <c:v>14</c:v>
                </c:pt>
                <c:pt idx="9">
                  <c:v>9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List1!$C$56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List1!$A$57:$A$68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List1!$C$57:$C$68</c:f>
              <c:numCache>
                <c:formatCode>General</c:formatCode>
                <c:ptCount val="12"/>
                <c:pt idx="0">
                  <c:v>-4</c:v>
                </c:pt>
                <c:pt idx="1">
                  <c:v>-6</c:v>
                </c:pt>
                <c:pt idx="2">
                  <c:v>-4</c:v>
                </c:pt>
                <c:pt idx="3">
                  <c:v>1</c:v>
                </c:pt>
                <c:pt idx="4">
                  <c:v>6</c:v>
                </c:pt>
                <c:pt idx="5">
                  <c:v>11</c:v>
                </c:pt>
                <c:pt idx="6">
                  <c:v>15</c:v>
                </c:pt>
                <c:pt idx="7">
                  <c:v>15</c:v>
                </c:pt>
                <c:pt idx="8">
                  <c:v>10</c:v>
                </c:pt>
                <c:pt idx="9">
                  <c:v>5</c:v>
                </c:pt>
                <c:pt idx="10">
                  <c:v>1</c:v>
                </c:pt>
                <c:pt idx="11">
                  <c:v>-3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List1!$D$56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List1!$A$57:$A$68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List1!$D$57:$D$68</c:f>
              <c:numCache>
                <c:formatCode>General</c:formatCode>
                <c:ptCount val="12"/>
                <c:pt idx="0">
                  <c:v>42</c:v>
                </c:pt>
                <c:pt idx="1">
                  <c:v>35</c:v>
                </c:pt>
                <c:pt idx="2">
                  <c:v>33</c:v>
                </c:pt>
                <c:pt idx="3">
                  <c:v>33</c:v>
                </c:pt>
                <c:pt idx="4">
                  <c:v>30</c:v>
                </c:pt>
                <c:pt idx="5">
                  <c:v>51</c:v>
                </c:pt>
                <c:pt idx="6">
                  <c:v>57</c:v>
                </c:pt>
                <c:pt idx="7">
                  <c:v>66</c:v>
                </c:pt>
                <c:pt idx="8">
                  <c:v>46</c:v>
                </c:pt>
                <c:pt idx="9">
                  <c:v>73</c:v>
                </c:pt>
                <c:pt idx="10">
                  <c:v>60</c:v>
                </c:pt>
                <c:pt idx="11">
                  <c:v>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174656"/>
        <c:axId val="161208192"/>
      </c:lineChart>
      <c:catAx>
        <c:axId val="161174656"/>
        <c:scaling>
          <c:orientation val="minMax"/>
        </c:scaling>
        <c:delete val="0"/>
        <c:axPos val="b"/>
        <c:majorTickMark val="out"/>
        <c:minorTickMark val="none"/>
        <c:tickLblPos val="nextTo"/>
        <c:crossAx val="161208192"/>
        <c:crosses val="autoZero"/>
        <c:auto val="1"/>
        <c:lblAlgn val="ctr"/>
        <c:lblOffset val="100"/>
        <c:noMultiLvlLbl val="0"/>
      </c:catAx>
      <c:valAx>
        <c:axId val="161208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1174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List1!$B$120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List1!$A$121:$A$132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List1!$B$121:$B$132</c:f>
              <c:numCache>
                <c:formatCode>General</c:formatCode>
                <c:ptCount val="12"/>
                <c:pt idx="0">
                  <c:v>8</c:v>
                </c:pt>
                <c:pt idx="1">
                  <c:v>9</c:v>
                </c:pt>
                <c:pt idx="2">
                  <c:v>13</c:v>
                </c:pt>
                <c:pt idx="3">
                  <c:v>15</c:v>
                </c:pt>
                <c:pt idx="4">
                  <c:v>20</c:v>
                </c:pt>
                <c:pt idx="5">
                  <c:v>23</c:v>
                </c:pt>
                <c:pt idx="6">
                  <c:v>25</c:v>
                </c:pt>
                <c:pt idx="7">
                  <c:v>25</c:v>
                </c:pt>
                <c:pt idx="8">
                  <c:v>21</c:v>
                </c:pt>
                <c:pt idx="9">
                  <c:v>17</c:v>
                </c:pt>
                <c:pt idx="10">
                  <c:v>11</c:v>
                </c:pt>
                <c:pt idx="11">
                  <c:v>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List1!$C$120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List1!$A$121:$A$132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List1!$C$121:$C$132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10</c:v>
                </c:pt>
                <c:pt idx="5">
                  <c:v>13</c:v>
                </c:pt>
                <c:pt idx="6">
                  <c:v>15</c:v>
                </c:pt>
                <c:pt idx="7">
                  <c:v>15</c:v>
                </c:pt>
                <c:pt idx="8">
                  <c:v>11</c:v>
                </c:pt>
                <c:pt idx="9">
                  <c:v>9</c:v>
                </c:pt>
                <c:pt idx="10">
                  <c:v>5</c:v>
                </c:pt>
                <c:pt idx="11">
                  <c:v>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List1!$D$120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List1!$A$121:$A$132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List1!$D$121:$D$132</c:f>
              <c:numCache>
                <c:formatCode>General</c:formatCode>
                <c:ptCount val="12"/>
                <c:pt idx="0">
                  <c:v>18</c:v>
                </c:pt>
                <c:pt idx="1">
                  <c:v>22</c:v>
                </c:pt>
                <c:pt idx="2">
                  <c:v>24</c:v>
                </c:pt>
                <c:pt idx="3">
                  <c:v>25</c:v>
                </c:pt>
                <c:pt idx="4">
                  <c:v>26</c:v>
                </c:pt>
                <c:pt idx="5">
                  <c:v>25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25</c:v>
                </c:pt>
                <c:pt idx="10">
                  <c:v>22</c:v>
                </c:pt>
                <c:pt idx="11">
                  <c:v>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0256256"/>
        <c:axId val="150271104"/>
      </c:lineChart>
      <c:catAx>
        <c:axId val="150256256"/>
        <c:scaling>
          <c:orientation val="minMax"/>
        </c:scaling>
        <c:delete val="0"/>
        <c:axPos val="b"/>
        <c:majorTickMark val="out"/>
        <c:minorTickMark val="none"/>
        <c:tickLblPos val="nextTo"/>
        <c:crossAx val="150271104"/>
        <c:crosses val="autoZero"/>
        <c:auto val="1"/>
        <c:lblAlgn val="ctr"/>
        <c:lblOffset val="100"/>
        <c:noMultiLvlLbl val="0"/>
      </c:catAx>
      <c:valAx>
        <c:axId val="150271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2562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List1!$B$151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List1!$A$152:$A$163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List1!$B$152:$B$163</c:f>
              <c:numCache>
                <c:formatCode>General</c:formatCode>
                <c:ptCount val="12"/>
                <c:pt idx="0">
                  <c:v>9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20</c:v>
                </c:pt>
                <c:pt idx="7">
                  <c:v>19</c:v>
                </c:pt>
                <c:pt idx="8">
                  <c:v>17</c:v>
                </c:pt>
                <c:pt idx="9">
                  <c:v>14</c:v>
                </c:pt>
                <c:pt idx="10">
                  <c:v>10</c:v>
                </c:pt>
                <c:pt idx="11">
                  <c:v>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List1!$C$151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List1!$A$152:$A$163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List1!$C$152:$C$163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11</c:v>
                </c:pt>
                <c:pt idx="8">
                  <c:v>9</c:v>
                </c:pt>
                <c:pt idx="9">
                  <c:v>7</c:v>
                </c:pt>
                <c:pt idx="10">
                  <c:v>5</c:v>
                </c:pt>
                <c:pt idx="11">
                  <c:v>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List1!$D$151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List1!$A$152:$A$163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List1!$D$152:$D$163</c:f>
              <c:numCache>
                <c:formatCode>General</c:formatCode>
                <c:ptCount val="12"/>
                <c:pt idx="0">
                  <c:v>64</c:v>
                </c:pt>
                <c:pt idx="1">
                  <c:v>55</c:v>
                </c:pt>
                <c:pt idx="2">
                  <c:v>51</c:v>
                </c:pt>
                <c:pt idx="3">
                  <c:v>62</c:v>
                </c:pt>
                <c:pt idx="4">
                  <c:v>60</c:v>
                </c:pt>
                <c:pt idx="5">
                  <c:v>65</c:v>
                </c:pt>
                <c:pt idx="6">
                  <c:v>58</c:v>
                </c:pt>
                <c:pt idx="7">
                  <c:v>73</c:v>
                </c:pt>
                <c:pt idx="8">
                  <c:v>54</c:v>
                </c:pt>
                <c:pt idx="9">
                  <c:v>85</c:v>
                </c:pt>
                <c:pt idx="10">
                  <c:v>73</c:v>
                </c:pt>
                <c:pt idx="11">
                  <c:v>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187584"/>
        <c:axId val="39381248"/>
      </c:lineChart>
      <c:catAx>
        <c:axId val="39187584"/>
        <c:scaling>
          <c:orientation val="minMax"/>
        </c:scaling>
        <c:delete val="0"/>
        <c:axPos val="b"/>
        <c:majorTickMark val="out"/>
        <c:minorTickMark val="none"/>
        <c:tickLblPos val="nextTo"/>
        <c:crossAx val="39381248"/>
        <c:crosses val="autoZero"/>
        <c:auto val="1"/>
        <c:lblAlgn val="ctr"/>
        <c:lblOffset val="100"/>
        <c:noMultiLvlLbl val="0"/>
      </c:catAx>
      <c:valAx>
        <c:axId val="39381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187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List1!$B$167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List1!$A$168:$A$179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List1!$B$168:$B$179</c:f>
              <c:numCache>
                <c:formatCode>General</c:formatCode>
                <c:ptCount val="12"/>
                <c:pt idx="0">
                  <c:v>12</c:v>
                </c:pt>
                <c:pt idx="1">
                  <c:v>13</c:v>
                </c:pt>
                <c:pt idx="2">
                  <c:v>16</c:v>
                </c:pt>
                <c:pt idx="3">
                  <c:v>19</c:v>
                </c:pt>
                <c:pt idx="4">
                  <c:v>23</c:v>
                </c:pt>
                <c:pt idx="5">
                  <c:v>27</c:v>
                </c:pt>
                <c:pt idx="6">
                  <c:v>31</c:v>
                </c:pt>
                <c:pt idx="7">
                  <c:v>31</c:v>
                </c:pt>
                <c:pt idx="8">
                  <c:v>27</c:v>
                </c:pt>
                <c:pt idx="9">
                  <c:v>22</c:v>
                </c:pt>
                <c:pt idx="10">
                  <c:v>17</c:v>
                </c:pt>
                <c:pt idx="11">
                  <c:v>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List1!$C$167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List1!$A$168:$A$179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List1!$C$168:$C$179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7</c:v>
                </c:pt>
                <c:pt idx="4">
                  <c:v>11</c:v>
                </c:pt>
                <c:pt idx="5">
                  <c:v>14</c:v>
                </c:pt>
                <c:pt idx="6">
                  <c:v>17</c:v>
                </c:pt>
                <c:pt idx="7">
                  <c:v>17</c:v>
                </c:pt>
                <c:pt idx="8">
                  <c:v>14</c:v>
                </c:pt>
                <c:pt idx="9">
                  <c:v>10</c:v>
                </c:pt>
                <c:pt idx="10">
                  <c:v>6</c:v>
                </c:pt>
                <c:pt idx="11">
                  <c:v>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List1!$D$167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List1!$A$168:$A$179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List1!$D$168:$D$179</c:f>
              <c:numCache>
                <c:formatCode>General</c:formatCode>
                <c:ptCount val="12"/>
                <c:pt idx="0">
                  <c:v>84</c:v>
                </c:pt>
                <c:pt idx="1">
                  <c:v>76</c:v>
                </c:pt>
                <c:pt idx="2">
                  <c:v>69</c:v>
                </c:pt>
                <c:pt idx="3">
                  <c:v>69</c:v>
                </c:pt>
                <c:pt idx="4">
                  <c:v>48</c:v>
                </c:pt>
                <c:pt idx="5">
                  <c:v>41</c:v>
                </c:pt>
                <c:pt idx="6">
                  <c:v>23</c:v>
                </c:pt>
                <c:pt idx="7">
                  <c:v>36</c:v>
                </c:pt>
                <c:pt idx="8">
                  <c:v>76</c:v>
                </c:pt>
                <c:pt idx="9">
                  <c:v>107</c:v>
                </c:pt>
                <c:pt idx="10">
                  <c:v>119</c:v>
                </c:pt>
                <c:pt idx="11">
                  <c:v>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18496"/>
        <c:axId val="159820416"/>
      </c:lineChart>
      <c:catAx>
        <c:axId val="159818496"/>
        <c:scaling>
          <c:orientation val="minMax"/>
        </c:scaling>
        <c:delete val="0"/>
        <c:axPos val="b"/>
        <c:majorTickMark val="out"/>
        <c:minorTickMark val="none"/>
        <c:tickLblPos val="nextTo"/>
        <c:crossAx val="159820416"/>
        <c:crosses val="autoZero"/>
        <c:auto val="1"/>
        <c:lblAlgn val="ctr"/>
        <c:lblOffset val="100"/>
        <c:noMultiLvlLbl val="0"/>
      </c:catAx>
      <c:valAx>
        <c:axId val="159820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98184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List1!$B$184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List1!$A$185:$A$196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List1!$B$185:$B$196</c:f>
              <c:numCache>
                <c:formatCode>General</c:formatCode>
                <c:ptCount val="12"/>
                <c:pt idx="0">
                  <c:v>17</c:v>
                </c:pt>
                <c:pt idx="1">
                  <c:v>17</c:v>
                </c:pt>
                <c:pt idx="2">
                  <c:v>20</c:v>
                </c:pt>
                <c:pt idx="3">
                  <c:v>23</c:v>
                </c:pt>
                <c:pt idx="4">
                  <c:v>27</c:v>
                </c:pt>
                <c:pt idx="5">
                  <c:v>30</c:v>
                </c:pt>
                <c:pt idx="6">
                  <c:v>33</c:v>
                </c:pt>
                <c:pt idx="7">
                  <c:v>33</c:v>
                </c:pt>
                <c:pt idx="8">
                  <c:v>31</c:v>
                </c:pt>
                <c:pt idx="9">
                  <c:v>28</c:v>
                </c:pt>
                <c:pt idx="10">
                  <c:v>23</c:v>
                </c:pt>
                <c:pt idx="11">
                  <c:v>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List1!$C$184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List1!$A$185:$A$196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List1!$C$185:$C$196</c:f>
              <c:numCache>
                <c:formatCode>General</c:formatCode>
                <c:ptCount val="12"/>
                <c:pt idx="0">
                  <c:v>7</c:v>
                </c:pt>
                <c:pt idx="1">
                  <c:v>7</c:v>
                </c:pt>
                <c:pt idx="2">
                  <c:v>9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22</c:v>
                </c:pt>
                <c:pt idx="7">
                  <c:v>22</c:v>
                </c:pt>
                <c:pt idx="8">
                  <c:v>20</c:v>
                </c:pt>
                <c:pt idx="9">
                  <c:v>17</c:v>
                </c:pt>
                <c:pt idx="10">
                  <c:v>12</c:v>
                </c:pt>
                <c:pt idx="11">
                  <c:v>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List1!$D$184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List1!$A$185:$A$196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List1!$D$185:$D$196</c:f>
              <c:numCache>
                <c:formatCode>General</c:formatCode>
                <c:ptCount val="12"/>
                <c:pt idx="0">
                  <c:v>71</c:v>
                </c:pt>
                <c:pt idx="1">
                  <c:v>38</c:v>
                </c:pt>
                <c:pt idx="2">
                  <c:v>31</c:v>
                </c:pt>
                <c:pt idx="3">
                  <c:v>21</c:v>
                </c:pt>
                <c:pt idx="4">
                  <c:v>16</c:v>
                </c:pt>
                <c:pt idx="5">
                  <c:v>10</c:v>
                </c:pt>
                <c:pt idx="6">
                  <c:v>4</c:v>
                </c:pt>
                <c:pt idx="7">
                  <c:v>3</c:v>
                </c:pt>
                <c:pt idx="8">
                  <c:v>20</c:v>
                </c:pt>
                <c:pt idx="9">
                  <c:v>14</c:v>
                </c:pt>
                <c:pt idx="10">
                  <c:v>47</c:v>
                </c:pt>
                <c:pt idx="11">
                  <c:v>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023872"/>
        <c:axId val="161027200"/>
      </c:lineChart>
      <c:catAx>
        <c:axId val="161023872"/>
        <c:scaling>
          <c:orientation val="minMax"/>
        </c:scaling>
        <c:delete val="0"/>
        <c:axPos val="b"/>
        <c:majorTickMark val="out"/>
        <c:minorTickMark val="none"/>
        <c:tickLblPos val="nextTo"/>
        <c:crossAx val="161027200"/>
        <c:crosses val="autoZero"/>
        <c:auto val="1"/>
        <c:lblAlgn val="ctr"/>
        <c:lblOffset val="100"/>
        <c:noMultiLvlLbl val="0"/>
      </c:catAx>
      <c:valAx>
        <c:axId val="161027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10238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List1!$B$200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List1!$A$201:$A$212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List1!$B$201:$B$212</c:f>
              <c:numCache>
                <c:formatCode>General</c:formatCode>
                <c:ptCount val="12"/>
                <c:pt idx="0">
                  <c:v>-1</c:v>
                </c:pt>
                <c:pt idx="1">
                  <c:v>0</c:v>
                </c:pt>
                <c:pt idx="2">
                  <c:v>5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17</c:v>
                </c:pt>
                <c:pt idx="9">
                  <c:v>10</c:v>
                </c:pt>
                <c:pt idx="10">
                  <c:v>3</c:v>
                </c:pt>
                <c:pt idx="11">
                  <c:v>-1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List1!$C$200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List1!$A$201:$A$212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List1!$C$201:$C$212</c:f>
              <c:numCache>
                <c:formatCode>General</c:formatCode>
                <c:ptCount val="12"/>
                <c:pt idx="0">
                  <c:v>-6</c:v>
                </c:pt>
                <c:pt idx="1">
                  <c:v>-6</c:v>
                </c:pt>
                <c:pt idx="2">
                  <c:v>-3</c:v>
                </c:pt>
                <c:pt idx="3">
                  <c:v>2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12</c:v>
                </c:pt>
                <c:pt idx="8">
                  <c:v>7</c:v>
                </c:pt>
                <c:pt idx="9">
                  <c:v>3</c:v>
                </c:pt>
                <c:pt idx="10">
                  <c:v>-2</c:v>
                </c:pt>
                <c:pt idx="11">
                  <c:v>-5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List1!$D$200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List1!$A$201:$A$212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List1!$D$201:$D$212</c:f>
              <c:numCache>
                <c:formatCode>General</c:formatCode>
                <c:ptCount val="12"/>
                <c:pt idx="0">
                  <c:v>49</c:v>
                </c:pt>
                <c:pt idx="1">
                  <c:v>41</c:v>
                </c:pt>
                <c:pt idx="2">
                  <c:v>48</c:v>
                </c:pt>
                <c:pt idx="3">
                  <c:v>51</c:v>
                </c:pt>
                <c:pt idx="4">
                  <c:v>54</c:v>
                </c:pt>
                <c:pt idx="5">
                  <c:v>59</c:v>
                </c:pt>
                <c:pt idx="6">
                  <c:v>82</c:v>
                </c:pt>
                <c:pt idx="7">
                  <c:v>67</c:v>
                </c:pt>
                <c:pt idx="8">
                  <c:v>60</c:v>
                </c:pt>
                <c:pt idx="9">
                  <c:v>60</c:v>
                </c:pt>
                <c:pt idx="10">
                  <c:v>48</c:v>
                </c:pt>
                <c:pt idx="11">
                  <c:v>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404032"/>
        <c:axId val="161577984"/>
      </c:lineChart>
      <c:catAx>
        <c:axId val="161404032"/>
        <c:scaling>
          <c:orientation val="minMax"/>
        </c:scaling>
        <c:delete val="0"/>
        <c:axPos val="b"/>
        <c:majorTickMark val="out"/>
        <c:minorTickMark val="none"/>
        <c:tickLblPos val="nextTo"/>
        <c:crossAx val="161577984"/>
        <c:crosses val="autoZero"/>
        <c:auto val="1"/>
        <c:lblAlgn val="ctr"/>
        <c:lblOffset val="100"/>
        <c:noMultiLvlLbl val="0"/>
      </c:catAx>
      <c:valAx>
        <c:axId val="161577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14040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List1!$B$214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List1!$A$215:$A$226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List1!$B$215:$B$226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12</c:v>
                </c:pt>
                <c:pt idx="4">
                  <c:v>17</c:v>
                </c:pt>
                <c:pt idx="5">
                  <c:v>21</c:v>
                </c:pt>
                <c:pt idx="6">
                  <c:v>23</c:v>
                </c:pt>
                <c:pt idx="7">
                  <c:v>22</c:v>
                </c:pt>
                <c:pt idx="8">
                  <c:v>17</c:v>
                </c:pt>
                <c:pt idx="9">
                  <c:v>10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List1!$C$214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List1!$A$215:$A$226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List1!$C$215:$C$226</c:f>
              <c:numCache>
                <c:formatCode>General</c:formatCode>
                <c:ptCount val="12"/>
                <c:pt idx="0">
                  <c:v>-4</c:v>
                </c:pt>
                <c:pt idx="1">
                  <c:v>-5</c:v>
                </c:pt>
                <c:pt idx="2">
                  <c:v>-2</c:v>
                </c:pt>
                <c:pt idx="3">
                  <c:v>2</c:v>
                </c:pt>
                <c:pt idx="4">
                  <c:v>7</c:v>
                </c:pt>
                <c:pt idx="5">
                  <c:v>11</c:v>
                </c:pt>
                <c:pt idx="6">
                  <c:v>14</c:v>
                </c:pt>
                <c:pt idx="7">
                  <c:v>13</c:v>
                </c:pt>
                <c:pt idx="8">
                  <c:v>9</c:v>
                </c:pt>
                <c:pt idx="9">
                  <c:v>4</c:v>
                </c:pt>
                <c:pt idx="10">
                  <c:v>0</c:v>
                </c:pt>
                <c:pt idx="11">
                  <c:v>-3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List1!$D$214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List1!$A$215:$A$226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List1!$D$215:$D$226</c:f>
              <c:numCache>
                <c:formatCode>General</c:formatCode>
                <c:ptCount val="12"/>
                <c:pt idx="0">
                  <c:v>45</c:v>
                </c:pt>
                <c:pt idx="1">
                  <c:v>40</c:v>
                </c:pt>
                <c:pt idx="2">
                  <c:v>33</c:v>
                </c:pt>
                <c:pt idx="3">
                  <c:v>36</c:v>
                </c:pt>
                <c:pt idx="4">
                  <c:v>56</c:v>
                </c:pt>
                <c:pt idx="5">
                  <c:v>68</c:v>
                </c:pt>
                <c:pt idx="6">
                  <c:v>77</c:v>
                </c:pt>
                <c:pt idx="7">
                  <c:v>72</c:v>
                </c:pt>
                <c:pt idx="8">
                  <c:v>71</c:v>
                </c:pt>
                <c:pt idx="9">
                  <c:v>79</c:v>
                </c:pt>
                <c:pt idx="10">
                  <c:v>59</c:v>
                </c:pt>
                <c:pt idx="11">
                  <c:v>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993536"/>
        <c:axId val="190995072"/>
      </c:lineChart>
      <c:catAx>
        <c:axId val="190993536"/>
        <c:scaling>
          <c:orientation val="minMax"/>
        </c:scaling>
        <c:delete val="0"/>
        <c:axPos val="b"/>
        <c:majorTickMark val="out"/>
        <c:minorTickMark val="none"/>
        <c:tickLblPos val="nextTo"/>
        <c:crossAx val="190995072"/>
        <c:crosses val="autoZero"/>
        <c:auto val="1"/>
        <c:lblAlgn val="ctr"/>
        <c:lblOffset val="100"/>
        <c:noMultiLvlLbl val="0"/>
      </c:catAx>
      <c:valAx>
        <c:axId val="190995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09935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List1!$B$228</c:f>
              <c:strCache>
                <c:ptCount val="1"/>
                <c:pt idx="0">
                  <c:v>max. denní teplota °C</c:v>
                </c:pt>
              </c:strCache>
            </c:strRef>
          </c:tx>
          <c:marker>
            <c:symbol val="none"/>
          </c:marker>
          <c:cat>
            <c:strRef>
              <c:f>List1!$A$229:$A$240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List1!$B$229:$B$240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19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19</c:v>
                </c:pt>
                <c:pt idx="9">
                  <c:v>13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List1!$C$228</c:f>
              <c:strCache>
                <c:ptCount val="1"/>
                <c:pt idx="0">
                  <c:v>min. noční teplota °C</c:v>
                </c:pt>
              </c:strCache>
            </c:strRef>
          </c:tx>
          <c:marker>
            <c:symbol val="none"/>
          </c:marker>
          <c:cat>
            <c:strRef>
              <c:f>List1!$A$229:$A$240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List1!$C$229:$C$240</c:f>
              <c:numCache>
                <c:formatCode>General</c:formatCode>
                <c:ptCount val="12"/>
                <c:pt idx="0">
                  <c:v>-1</c:v>
                </c:pt>
                <c:pt idx="1">
                  <c:v>-1</c:v>
                </c:pt>
                <c:pt idx="2">
                  <c:v>2</c:v>
                </c:pt>
                <c:pt idx="3">
                  <c:v>5</c:v>
                </c:pt>
                <c:pt idx="4">
                  <c:v>9</c:v>
                </c:pt>
                <c:pt idx="5">
                  <c:v>11</c:v>
                </c:pt>
                <c:pt idx="6">
                  <c:v>14</c:v>
                </c:pt>
                <c:pt idx="7">
                  <c:v>13</c:v>
                </c:pt>
                <c:pt idx="8">
                  <c:v>10</c:v>
                </c:pt>
                <c:pt idx="9">
                  <c:v>7</c:v>
                </c:pt>
                <c:pt idx="10">
                  <c:v>2</c:v>
                </c:pt>
                <c:pt idx="11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List1!$D$228</c:f>
              <c:strCache>
                <c:ptCount val="1"/>
                <c:pt idx="0">
                  <c:v>srážky mm </c:v>
                </c:pt>
              </c:strCache>
            </c:strRef>
          </c:tx>
          <c:marker>
            <c:symbol val="none"/>
          </c:marker>
          <c:cat>
            <c:strRef>
              <c:f>List1!$A$229:$A$240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 </c:v>
                </c:pt>
                <c:pt idx="3">
                  <c:v>duben</c:v>
                </c:pt>
                <c:pt idx="4">
                  <c:v>květen</c:v>
                </c:pt>
                <c:pt idx="5">
                  <c:v>červen </c:v>
                </c:pt>
                <c:pt idx="6">
                  <c:v>červenec</c:v>
                </c:pt>
                <c:pt idx="7">
                  <c:v>srpen</c:v>
                </c:pt>
                <c:pt idx="8">
                  <c:v>září </c:v>
                </c:pt>
                <c:pt idx="9">
                  <c:v>říjen</c:v>
                </c:pt>
                <c:pt idx="10">
                  <c:v>listopad </c:v>
                </c:pt>
                <c:pt idx="11">
                  <c:v>prosinec</c:v>
                </c:pt>
              </c:strCache>
            </c:strRef>
          </c:cat>
          <c:val>
            <c:numRef>
              <c:f>List1!$D$229:$D$240</c:f>
              <c:numCache>
                <c:formatCode>General</c:formatCode>
                <c:ptCount val="12"/>
                <c:pt idx="0">
                  <c:v>71</c:v>
                </c:pt>
                <c:pt idx="1">
                  <c:v>63</c:v>
                </c:pt>
                <c:pt idx="2">
                  <c:v>63</c:v>
                </c:pt>
                <c:pt idx="3">
                  <c:v>56</c:v>
                </c:pt>
                <c:pt idx="4">
                  <c:v>63</c:v>
                </c:pt>
                <c:pt idx="5">
                  <c:v>73</c:v>
                </c:pt>
                <c:pt idx="6">
                  <c:v>68</c:v>
                </c:pt>
                <c:pt idx="7">
                  <c:v>76</c:v>
                </c:pt>
                <c:pt idx="8">
                  <c:v>66</c:v>
                </c:pt>
                <c:pt idx="9">
                  <c:v>76</c:v>
                </c:pt>
                <c:pt idx="10">
                  <c:v>71</c:v>
                </c:pt>
                <c:pt idx="11">
                  <c:v>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349248"/>
        <c:axId val="185350784"/>
      </c:lineChart>
      <c:catAx>
        <c:axId val="185349248"/>
        <c:scaling>
          <c:orientation val="minMax"/>
        </c:scaling>
        <c:delete val="0"/>
        <c:axPos val="b"/>
        <c:majorTickMark val="out"/>
        <c:minorTickMark val="none"/>
        <c:tickLblPos val="nextTo"/>
        <c:crossAx val="185350784"/>
        <c:crosses val="autoZero"/>
        <c:auto val="1"/>
        <c:lblAlgn val="ctr"/>
        <c:lblOffset val="100"/>
        <c:noMultiLvlLbl val="0"/>
      </c:catAx>
      <c:valAx>
        <c:axId val="185350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5349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3910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0392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27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3537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6902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6517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4931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672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334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480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926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rgbClr val="0046D2"/>
            </a:gs>
            <a:gs pos="45000">
              <a:srgbClr val="0070C0"/>
            </a:gs>
            <a:gs pos="81000">
              <a:schemeClr val="accent1">
                <a:tint val="23500"/>
                <a:satMod val="16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CEF61-40CE-4295-BACC-9106564C3ADA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E7648-E2E4-469E-ABF5-3E417F4EAC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05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s.wikipedia.org/wiki/Soubor:Flag_of_Belgium_(civil).sv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6600" dirty="0" smtClean="0">
                <a:latin typeface="Algerian" pitchFamily="82" charset="0"/>
              </a:rPr>
              <a:t>EVROPSKÁ UNIE</a:t>
            </a:r>
            <a:endParaRPr lang="cs-CZ" sz="66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748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Belgie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</a:t>
            </a:r>
            <a:r>
              <a:rPr lang="cs-CZ" dirty="0" smtClean="0"/>
              <a:t>: </a:t>
            </a:r>
            <a:r>
              <a:rPr lang="cs-CZ" dirty="0"/>
              <a:t>Brusel </a:t>
            </a:r>
            <a:endParaRPr lang="cs-CZ" dirty="0" smtClean="0"/>
          </a:p>
          <a:p>
            <a:r>
              <a:rPr lang="cs-CZ" dirty="0" smtClean="0"/>
              <a:t>Rozloha: 30</a:t>
            </a:r>
            <a:r>
              <a:rPr lang="cs-CZ" dirty="0"/>
              <a:t> 529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obyvatel: 10 </a:t>
            </a:r>
            <a:r>
              <a:rPr lang="cs-CZ" dirty="0"/>
              <a:t>583 </a:t>
            </a:r>
            <a:r>
              <a:rPr lang="cs-CZ" dirty="0" smtClean="0"/>
              <a:t>382</a:t>
            </a:r>
          </a:p>
          <a:p>
            <a:r>
              <a:rPr lang="cs-CZ" dirty="0" smtClean="0"/>
              <a:t>Jazyk: nizozemština</a:t>
            </a:r>
          </a:p>
          <a:p>
            <a:r>
              <a:rPr lang="cs-CZ" dirty="0" smtClean="0"/>
              <a:t>Státní zřízení: </a:t>
            </a:r>
            <a:r>
              <a:rPr lang="cs-CZ" dirty="0"/>
              <a:t>federativní konstituční </a:t>
            </a:r>
            <a:r>
              <a:rPr lang="cs-CZ" dirty="0" smtClean="0"/>
              <a:t>monarchie</a:t>
            </a:r>
          </a:p>
          <a:p>
            <a:r>
              <a:rPr lang="cs-CZ" dirty="0" smtClean="0"/>
              <a:t>Měna: euro (EUR)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1027" name="Picture 3" descr="Vlajka Belgie">
            <a:hlinkClick r:id="rId2" tooltip="Vlajka Belgi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72816"/>
            <a:ext cx="260412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60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Průměrné počasí v Bruselu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585445"/>
              </p:ext>
            </p:extLst>
          </p:nvPr>
        </p:nvGraphicFramePr>
        <p:xfrm>
          <a:off x="467544" y="1484784"/>
          <a:ext cx="3937000" cy="2463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max. denní teplota °C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 smtClean="0">
                          <a:effectLst/>
                        </a:rPr>
                        <a:t>min</a:t>
                      </a:r>
                      <a:r>
                        <a:rPr lang="cs-CZ" sz="1100" u="none" strike="noStrike" dirty="0">
                          <a:effectLst/>
                        </a:rPr>
                        <a:t>. noční teplota °C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srážky mm </a:t>
                      </a:r>
                      <a:endParaRPr lang="cs-CZ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leden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únor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67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březen 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duben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58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květen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54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červen 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70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červenec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81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srpen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94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září 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říjen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64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listopad 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622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prosinec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77</a:t>
                      </a:r>
                      <a:endParaRPr lang="cs-CZ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4544607"/>
              </p:ext>
            </p:extLst>
          </p:nvPr>
        </p:nvGraphicFramePr>
        <p:xfrm>
          <a:off x="2843808" y="4005064"/>
          <a:ext cx="561662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9057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Bulharsko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 smtClean="0"/>
              <a:t>Sofie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110 993,6 km² 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7 262 675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/>
              <a:t>bulharština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lev (BGN)</a:t>
            </a:r>
          </a:p>
        </p:txBody>
      </p:sp>
      <p:pic>
        <p:nvPicPr>
          <p:cNvPr id="2050" name="Picture 2" descr="Soubor:Flag of Bulgaria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84784"/>
            <a:ext cx="3000333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069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Průměrné počasí v Sofii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279922"/>
              </p:ext>
            </p:extLst>
          </p:nvPr>
        </p:nvGraphicFramePr>
        <p:xfrm>
          <a:off x="323528" y="1142643"/>
          <a:ext cx="3937000" cy="25023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5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81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4305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55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23056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-4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407957"/>
              </p:ext>
            </p:extLst>
          </p:nvPr>
        </p:nvGraphicFramePr>
        <p:xfrm>
          <a:off x="3203848" y="3861048"/>
          <a:ext cx="536408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1483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Česká republika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Praha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78 </a:t>
            </a:r>
            <a:r>
              <a:rPr lang="cs-CZ" dirty="0" smtClean="0"/>
              <a:t>867</a:t>
            </a:r>
            <a:r>
              <a:rPr lang="cs-CZ" dirty="0"/>
              <a:t> 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10 505 445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/>
              <a:t>čeština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koruna česká (CZK)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3074" name="Picture 2" descr="Soubor:Flag of the Czech Republic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84784"/>
            <a:ext cx="2579440" cy="171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340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Průměrné počasí v Praze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009163"/>
              </p:ext>
            </p:extLst>
          </p:nvPr>
        </p:nvGraphicFramePr>
        <p:xfrm>
          <a:off x="395536" y="1196752"/>
          <a:ext cx="3937000" cy="24886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35107"/>
                <a:gridCol w="1278985"/>
                <a:gridCol w="71379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36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10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8401374"/>
              </p:ext>
            </p:extLst>
          </p:nvPr>
        </p:nvGraphicFramePr>
        <p:xfrm>
          <a:off x="4139952" y="4005064"/>
          <a:ext cx="4283968" cy="238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323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Dánsko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Kodaň</a:t>
            </a:r>
          </a:p>
          <a:p>
            <a:r>
              <a:rPr lang="cs-CZ" dirty="0" smtClean="0"/>
              <a:t>Rozloha: </a:t>
            </a:r>
            <a:r>
              <a:rPr lang="cs-CZ" dirty="0"/>
              <a:t>43 094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5 564 219 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/>
              <a:t>dánština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konstituční monarchie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1 Dánská koruna = 100 </a:t>
            </a:r>
            <a:r>
              <a:rPr lang="cs-CZ" dirty="0" err="1"/>
              <a:t>Øre</a:t>
            </a:r>
            <a:r>
              <a:rPr lang="cs-CZ" dirty="0"/>
              <a:t> (DKK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099" name="Picture 3" descr="Soubor:Flag of Denmark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12776"/>
            <a:ext cx="2876178" cy="217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505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Průměrné počasí v </a:t>
            </a:r>
            <a:r>
              <a:rPr lang="cs-CZ" dirty="0"/>
              <a:t>K</a:t>
            </a:r>
            <a:r>
              <a:rPr lang="cs-CZ" dirty="0" smtClean="0"/>
              <a:t>odani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620516"/>
              </p:ext>
            </p:extLst>
          </p:nvPr>
        </p:nvGraphicFramePr>
        <p:xfrm>
          <a:off x="683568" y="1268760"/>
          <a:ext cx="3937000" cy="2502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-1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-1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39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3952364"/>
              </p:ext>
            </p:extLst>
          </p:nvPr>
        </p:nvGraphicFramePr>
        <p:xfrm>
          <a:off x="2915816" y="3861048"/>
          <a:ext cx="568863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323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Estonsko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Tallinn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45 226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1 339  681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/>
              <a:t>estonština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euro (EUR)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122" name="Picture 2" descr="Soubor:Flag of Eston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362" y="1340768"/>
            <a:ext cx="339526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51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počasí v Tallinnu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38977"/>
              </p:ext>
            </p:extLst>
          </p:nvPr>
        </p:nvGraphicFramePr>
        <p:xfrm>
          <a:off x="323528" y="1412776"/>
          <a:ext cx="3937000" cy="24947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86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56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solidFill>
                            <a:schemeClr val="bg1"/>
                          </a:solidFill>
                          <a:effectLst/>
                        </a:rPr>
                        <a:t>83</a:t>
                      </a:r>
                      <a:endParaRPr lang="cs-CZ" sz="11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323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solidFill>
                            <a:schemeClr val="bg1"/>
                          </a:solidFill>
                          <a:effectLst/>
                        </a:rPr>
                        <a:t>-2</a:t>
                      </a:r>
                      <a:endParaRPr lang="cs-CZ" sz="11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solidFill>
                            <a:schemeClr val="bg1"/>
                          </a:solidFill>
                          <a:effectLst/>
                        </a:rPr>
                        <a:t>68</a:t>
                      </a:r>
                      <a:endParaRPr lang="cs-CZ" sz="11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cs-CZ" sz="11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solidFill>
                            <a:schemeClr val="bg1"/>
                          </a:solidFill>
                          <a:effectLst/>
                        </a:rPr>
                        <a:t>-4</a:t>
                      </a:r>
                      <a:endParaRPr lang="cs-CZ" sz="11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56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778800"/>
              </p:ext>
            </p:extLst>
          </p:nvPr>
        </p:nvGraphicFramePr>
        <p:xfrm>
          <a:off x="3779912" y="4149080"/>
          <a:ext cx="4932040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323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Finsko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Helsinky 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338 145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5 350 000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 smtClean="0"/>
              <a:t>finština</a:t>
            </a:r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 smtClean="0"/>
              <a:t>euro</a:t>
            </a:r>
            <a:r>
              <a:rPr lang="cs-CZ" dirty="0"/>
              <a:t> (EUR)</a:t>
            </a:r>
            <a:endParaRPr lang="cs-CZ" dirty="0"/>
          </a:p>
        </p:txBody>
      </p:sp>
      <p:pic>
        <p:nvPicPr>
          <p:cNvPr id="6146" name="Picture 2" descr="Soubor:Flag of Finland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012" y="1679893"/>
            <a:ext cx="3155504" cy="192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722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počasí v Helsinkách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972532"/>
              </p:ext>
            </p:extLst>
          </p:nvPr>
        </p:nvGraphicFramePr>
        <p:xfrm>
          <a:off x="467544" y="1479417"/>
          <a:ext cx="3937000" cy="24772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8072"/>
                <a:gridCol w="1306152"/>
                <a:gridCol w="1268977"/>
                <a:gridCol w="713799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min. noční teplota °C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leden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-4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-1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-6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-4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51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57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123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2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-3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476522"/>
              </p:ext>
            </p:extLst>
          </p:nvPr>
        </p:nvGraphicFramePr>
        <p:xfrm>
          <a:off x="3059832" y="4149080"/>
          <a:ext cx="5382344" cy="2667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323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Francie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Paříž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547 030 km² 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547 030 km² 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/>
              <a:t>francouzština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 err="1"/>
              <a:t>poloprezidentská</a:t>
            </a:r>
            <a:r>
              <a:rPr lang="cs-CZ" dirty="0"/>
              <a:t>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Euro (EUR)</a:t>
            </a:r>
            <a:endParaRPr lang="cs-CZ" dirty="0"/>
          </a:p>
        </p:txBody>
      </p:sp>
      <p:pic>
        <p:nvPicPr>
          <p:cNvPr id="7170" name="Picture 2" descr="Soubor:Flag of France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52736"/>
            <a:ext cx="281006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353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Průměrné počasí v Paříži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416308"/>
              </p:ext>
            </p:extLst>
          </p:nvPr>
        </p:nvGraphicFramePr>
        <p:xfrm>
          <a:off x="395536" y="1484784"/>
          <a:ext cx="39370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1138128"/>
              </p:ext>
            </p:extLst>
          </p:nvPr>
        </p:nvGraphicFramePr>
        <p:xfrm>
          <a:off x="3779912" y="40050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323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Irsko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Dublin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70 273 km² 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4 234 925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 smtClean="0"/>
              <a:t>irština</a:t>
            </a:r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euro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8194" name="Picture 2" descr="Soubor:Flag of Ireland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72816"/>
            <a:ext cx="2748849" cy="137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411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Průměrné počasí v Dublinu</a:t>
            </a:r>
            <a:endParaRPr lang="cs-CZ" dirty="0"/>
          </a:p>
        </p:txBody>
      </p:sp>
      <p:graphicFrame>
        <p:nvGraphicFramePr>
          <p:cNvPr id="3" name="Graf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3658681"/>
              </p:ext>
            </p:extLst>
          </p:nvPr>
        </p:nvGraphicFramePr>
        <p:xfrm>
          <a:off x="3707904" y="4293096"/>
          <a:ext cx="5076056" cy="2311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186136"/>
              </p:ext>
            </p:extLst>
          </p:nvPr>
        </p:nvGraphicFramePr>
        <p:xfrm>
          <a:off x="611560" y="1484784"/>
          <a:ext cx="39370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85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23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Itálie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Řím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301 338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60 115 625 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/>
              <a:t>italština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euro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9218" name="Picture 2" descr="Soubor:Flag of Italy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039" y="1484784"/>
            <a:ext cx="3074895" cy="204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Průměrné počasí v Římu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233563"/>
              </p:ext>
            </p:extLst>
          </p:nvPr>
        </p:nvGraphicFramePr>
        <p:xfrm>
          <a:off x="395536" y="1196752"/>
          <a:ext cx="3937000" cy="2453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3237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leden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84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5453517"/>
              </p:ext>
            </p:extLst>
          </p:nvPr>
        </p:nvGraphicFramePr>
        <p:xfrm>
          <a:off x="3347864" y="3789040"/>
          <a:ext cx="5004048" cy="2671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811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Kypr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Nikósie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9 251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689 565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 smtClean="0"/>
              <a:t>řečtina</a:t>
            </a:r>
          </a:p>
          <a:p>
            <a:r>
              <a:rPr lang="cs-CZ" dirty="0" smtClean="0"/>
              <a:t>Státní zřízení: </a:t>
            </a:r>
            <a:r>
              <a:rPr lang="cs-CZ" dirty="0"/>
              <a:t>prezidentská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euro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0242" name="Picture 2" descr="Soubor:Flag of Cyprus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3299520" cy="19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počasí v Nikósii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498824"/>
              </p:ext>
            </p:extLst>
          </p:nvPr>
        </p:nvGraphicFramePr>
        <p:xfrm>
          <a:off x="899592" y="1268760"/>
          <a:ext cx="3937000" cy="2506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38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0588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4229"/>
              </p:ext>
            </p:extLst>
          </p:nvPr>
        </p:nvGraphicFramePr>
        <p:xfrm>
          <a:off x="3347864" y="4293096"/>
          <a:ext cx="5166320" cy="245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811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Litva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Vilnius</a:t>
            </a:r>
            <a:endParaRPr lang="cs-CZ" dirty="0" smtClean="0"/>
          </a:p>
          <a:p>
            <a:r>
              <a:rPr lang="cs-CZ" dirty="0" smtClean="0"/>
              <a:t>Rozloha:  </a:t>
            </a:r>
            <a:r>
              <a:rPr lang="cs-CZ" dirty="0"/>
              <a:t>65 200 km²</a:t>
            </a:r>
            <a:endParaRPr lang="cs-CZ" dirty="0" smtClean="0"/>
          </a:p>
          <a:p>
            <a:r>
              <a:rPr lang="cs-CZ" dirty="0" smtClean="0"/>
              <a:t>Počet obyvatel:  </a:t>
            </a:r>
            <a:r>
              <a:rPr lang="cs-CZ" dirty="0"/>
              <a:t>3 195 702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/>
              <a:t>litevština 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litevský </a:t>
            </a:r>
            <a:r>
              <a:rPr lang="cs-CZ" dirty="0" err="1"/>
              <a:t>litas</a:t>
            </a:r>
            <a:r>
              <a:rPr lang="cs-CZ" dirty="0"/>
              <a:t> (LTL)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1266" name="Picture 2" descr="Soubor:Flag of Lithuania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939382" cy="176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počasí ve Vilniusu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116559"/>
              </p:ext>
            </p:extLst>
          </p:nvPr>
        </p:nvGraphicFramePr>
        <p:xfrm>
          <a:off x="323528" y="1340768"/>
          <a:ext cx="3937000" cy="2463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-1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</a:tr>
              <a:tr h="17410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03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59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82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8964541"/>
              </p:ext>
            </p:extLst>
          </p:nvPr>
        </p:nvGraphicFramePr>
        <p:xfrm>
          <a:off x="3059832" y="3933056"/>
          <a:ext cx="5454352" cy="2667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811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Lotyšsko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Riga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64 589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2 248 000</a:t>
            </a:r>
            <a:endParaRPr lang="cs-CZ" dirty="0" smtClean="0"/>
          </a:p>
          <a:p>
            <a:r>
              <a:rPr lang="cs-CZ" dirty="0" smtClean="0"/>
              <a:t>Jazyk: l</a:t>
            </a:r>
            <a:r>
              <a:rPr lang="cs-CZ" dirty="0" smtClean="0"/>
              <a:t>otyština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 smtClean="0"/>
              <a:t>lotyšský </a:t>
            </a:r>
            <a:r>
              <a:rPr lang="cs-CZ" dirty="0"/>
              <a:t>lat (LVL)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2290" name="Picture 2" descr="Soubor:Flag of Latvia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8800"/>
            <a:ext cx="3227512" cy="161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počasí v Rigu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62965"/>
              </p:ext>
            </p:extLst>
          </p:nvPr>
        </p:nvGraphicFramePr>
        <p:xfrm>
          <a:off x="755576" y="1268760"/>
          <a:ext cx="3937000" cy="252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36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59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08756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3580254"/>
              </p:ext>
            </p:extLst>
          </p:nvPr>
        </p:nvGraphicFramePr>
        <p:xfrm>
          <a:off x="2987824" y="3861048"/>
          <a:ext cx="5310336" cy="2667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811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Lucembursko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Lucemburk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2 586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491 775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 smtClean="0"/>
              <a:t>lucemburština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velkovévodství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 smtClean="0"/>
              <a:t>euro</a:t>
            </a:r>
            <a:r>
              <a:rPr lang="cs-CZ" dirty="0"/>
              <a:t> </a:t>
            </a:r>
            <a:r>
              <a:rPr lang="cs-CZ" dirty="0" smtClean="0"/>
              <a:t> (</a:t>
            </a:r>
            <a:r>
              <a:rPr lang="cs-CZ" dirty="0"/>
              <a:t>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3314" name="Picture 2" descr="Soubor:Flag of Luxembourg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44824"/>
            <a:ext cx="3155504" cy="18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počasí v Lucemburku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102811"/>
              </p:ext>
            </p:extLst>
          </p:nvPr>
        </p:nvGraphicFramePr>
        <p:xfrm>
          <a:off x="467544" y="1340768"/>
          <a:ext cx="39370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9"/>
                <a:gridCol w="1345115"/>
                <a:gridCol w="1268977"/>
                <a:gridCol w="713799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max. denní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min. noční 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srážky mm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-1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březen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56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68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září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listopad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83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07448"/>
              </p:ext>
            </p:extLst>
          </p:nvPr>
        </p:nvGraphicFramePr>
        <p:xfrm>
          <a:off x="2555776" y="4005064"/>
          <a:ext cx="5310336" cy="2667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811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Maďarsko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Budapešť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93 </a:t>
            </a:r>
            <a:r>
              <a:rPr lang="cs-CZ" dirty="0" smtClean="0"/>
              <a:t>030</a:t>
            </a:r>
            <a:r>
              <a:rPr lang="cs-CZ" dirty="0"/>
              <a:t> km²</a:t>
            </a:r>
            <a:endParaRPr lang="cs-CZ" dirty="0" smtClean="0"/>
          </a:p>
          <a:p>
            <a:r>
              <a:rPr lang="cs-CZ" dirty="0" smtClean="0"/>
              <a:t>Počet obyvatel:  </a:t>
            </a:r>
            <a:r>
              <a:rPr lang="cs-CZ" dirty="0"/>
              <a:t>9 960 000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/>
              <a:t>maďarština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f</a:t>
            </a:r>
            <a:r>
              <a:rPr lang="cs-CZ" dirty="0" smtClean="0"/>
              <a:t>orint</a:t>
            </a:r>
            <a:r>
              <a:rPr lang="cs-CZ" dirty="0"/>
              <a:t> </a:t>
            </a:r>
            <a:r>
              <a:rPr lang="cs-CZ" dirty="0" smtClean="0"/>
              <a:t> (</a:t>
            </a:r>
            <a:r>
              <a:rPr lang="cs-CZ" dirty="0"/>
              <a:t>HUF)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4340" name="Picture 4" descr="Soubor:Flag of Hungary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59160"/>
            <a:ext cx="3563615" cy="17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Malta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Valletta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316 km² </a:t>
            </a:r>
            <a:endParaRPr lang="cs-CZ" dirty="0" smtClean="0"/>
          </a:p>
          <a:p>
            <a:r>
              <a:rPr lang="cs-CZ" dirty="0" smtClean="0"/>
              <a:t>Počet obyvatel:  </a:t>
            </a:r>
            <a:r>
              <a:rPr lang="cs-CZ" dirty="0"/>
              <a:t>405 165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 smtClean="0"/>
              <a:t>maltština</a:t>
            </a:r>
          </a:p>
          <a:p>
            <a:r>
              <a:rPr lang="cs-CZ" dirty="0" smtClean="0"/>
              <a:t>Státní zřízení: </a:t>
            </a:r>
            <a:r>
              <a:rPr lang="cs-CZ" dirty="0"/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euro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5362" name="Picture 2" descr="Soubor:Flag of Malt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635" y="980728"/>
            <a:ext cx="3485761" cy="232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Německo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dirty="0"/>
              <a:t>Berlín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dirty="0"/>
              <a:t>357 022,9 km² 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81 831 000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dirty="0"/>
              <a:t>němčina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dirty="0"/>
              <a:t>federativní 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/>
              <a:t>euro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6386" name="Picture 2" descr="Soubor:Flag of Germany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84784"/>
            <a:ext cx="3083496" cy="1850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Nizozemsko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Amsterdam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41 526 km² 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16 850 000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sz="3600" dirty="0" smtClean="0"/>
              <a:t>n</a:t>
            </a:r>
            <a:r>
              <a:rPr lang="cs-CZ" b="0" i="0" dirty="0" smtClean="0">
                <a:effectLst/>
                <a:latin typeface="Arial"/>
              </a:rPr>
              <a:t>izozemština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konstituční monarchie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b="0" i="0" dirty="0" smtClean="0">
                <a:effectLst/>
                <a:latin typeface="Arial"/>
              </a:rPr>
              <a:t>euro (EUR)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7410" name="Picture 2" descr="Soubor:Flag of the Netherlands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99" y="1340768"/>
            <a:ext cx="2864501" cy="190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0" i="0" dirty="0" smtClean="0">
                <a:solidFill>
                  <a:srgbClr val="000000"/>
                </a:solidFill>
                <a:effectLst/>
                <a:latin typeface="Arial"/>
              </a:rPr>
              <a:t>Polsko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Varšava 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312 679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38 501 000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polština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b="0" i="0" dirty="0" err="1" smtClean="0">
                <a:effectLst/>
                <a:latin typeface="Arial"/>
              </a:rPr>
              <a:t>Złoty</a:t>
            </a:r>
            <a:r>
              <a:rPr lang="cs-CZ" b="0" i="0" dirty="0" smtClean="0">
                <a:effectLst/>
                <a:latin typeface="Arial"/>
              </a:rPr>
              <a:t> (PLN)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8434" name="Picture 2" descr="Soubor:Flag of Poland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40768"/>
            <a:ext cx="3155504" cy="197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0" i="0" dirty="0" smtClean="0">
                <a:solidFill>
                  <a:srgbClr val="000000"/>
                </a:solidFill>
                <a:effectLst/>
                <a:latin typeface="Arial"/>
              </a:rPr>
              <a:t>Portugalsko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Lisabon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92 391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10 708 692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portugalština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>
                <a:latin typeface="Arial"/>
              </a:rPr>
              <a:t>e</a:t>
            </a:r>
            <a:r>
              <a:rPr lang="cs-CZ" b="0" i="0" dirty="0" smtClean="0">
                <a:effectLst/>
                <a:latin typeface="Arial"/>
              </a:rPr>
              <a:t>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9458" name="Picture 2" descr="Soubor:Flag of Portugal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556792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0" i="0" dirty="0" smtClean="0">
                <a:solidFill>
                  <a:srgbClr val="000000"/>
                </a:solidFill>
                <a:effectLst/>
                <a:latin typeface="Arial"/>
              </a:rPr>
              <a:t>Rakousko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Vídeň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83 871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8 404 252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němčina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spolková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>
                <a:latin typeface="Arial"/>
              </a:rPr>
              <a:t>e</a:t>
            </a:r>
            <a:r>
              <a:rPr lang="cs-CZ" b="0" i="0" dirty="0" smtClean="0">
                <a:effectLst/>
                <a:latin typeface="Arial"/>
              </a:rPr>
              <a:t>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20482" name="Picture 2" descr="Soubor:Flag of Austria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2877046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cs-CZ" b="0" i="0" dirty="0" smtClean="0">
                <a:solidFill>
                  <a:srgbClr val="000000"/>
                </a:solidFill>
                <a:effectLst/>
                <a:latin typeface="Arial"/>
              </a:rPr>
              <a:t>Rumunsko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Bukurešť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238 391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19 599 506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rumunština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err="1" smtClean="0">
                <a:effectLst/>
                <a:latin typeface="Arial"/>
              </a:rPr>
              <a:t>poloprezidentská</a:t>
            </a:r>
            <a:r>
              <a:rPr lang="cs-CZ" b="0" i="0" dirty="0" smtClean="0">
                <a:effectLst/>
                <a:latin typeface="Arial"/>
              </a:rPr>
              <a:t>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b="0" i="0" dirty="0" smtClean="0">
                <a:effectLst/>
                <a:latin typeface="Arial"/>
              </a:rPr>
              <a:t>rumunský </a:t>
            </a:r>
            <a:r>
              <a:rPr lang="cs-CZ" b="0" i="0" dirty="0" err="1" smtClean="0">
                <a:effectLst/>
                <a:latin typeface="Arial"/>
              </a:rPr>
              <a:t>leu</a:t>
            </a:r>
            <a:r>
              <a:rPr lang="cs-CZ" b="0" i="0" dirty="0" smtClean="0">
                <a:effectLst/>
                <a:latin typeface="Arial"/>
              </a:rPr>
              <a:t> (RON)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21506" name="Picture 2" descr="Soubor:Flag of Roman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3230724" cy="215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0" i="0" dirty="0" smtClean="0">
                <a:solidFill>
                  <a:srgbClr val="000000"/>
                </a:solidFill>
                <a:effectLst/>
                <a:latin typeface="Arial"/>
              </a:rPr>
              <a:t>Řecko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Atény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131 940 km² 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11 283 293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řečtina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b="0" i="0" dirty="0" smtClean="0">
                <a:effectLst/>
                <a:latin typeface="Arial"/>
              </a:rPr>
              <a:t>euro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22530" name="Picture 2" descr="Soubor:Flag of Greece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40768"/>
            <a:ext cx="2548769" cy="169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0" i="0" dirty="0" smtClean="0">
                <a:solidFill>
                  <a:srgbClr val="000000"/>
                </a:solidFill>
                <a:effectLst/>
                <a:latin typeface="Arial"/>
              </a:rPr>
              <a:t>Slovensko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Bratislava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49 035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5 440 078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slovenština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dirty="0">
                <a:latin typeface="Arial"/>
              </a:rPr>
              <a:t>e</a:t>
            </a:r>
            <a:r>
              <a:rPr lang="cs-CZ" b="0" i="0" dirty="0" smtClean="0">
                <a:effectLst/>
                <a:latin typeface="Arial"/>
              </a:rPr>
              <a:t>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23554" name="Picture 2" descr="Soubor:Flag of Slovak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057" y="1268760"/>
            <a:ext cx="2774082" cy="184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0" i="0" dirty="0" smtClean="0">
                <a:solidFill>
                  <a:srgbClr val="000000"/>
                </a:solidFill>
                <a:effectLst/>
                <a:latin typeface="Arial"/>
              </a:rPr>
              <a:t>Slovinsko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Lublaň</a:t>
            </a:r>
            <a:endParaRPr lang="cs-CZ" dirty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20 273</a:t>
            </a:r>
            <a:r>
              <a:rPr lang="cs-CZ" baseline="30000" dirty="0">
                <a:latin typeface="Arial"/>
              </a:rPr>
              <a:t> </a:t>
            </a:r>
            <a:r>
              <a:rPr lang="cs-CZ" b="0" i="0" dirty="0" smtClean="0">
                <a:effectLst/>
                <a:latin typeface="Arial"/>
              </a:rPr>
              <a:t>km² 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1 964 036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slovinština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parlamentní republika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b="0" i="0" dirty="0" smtClean="0">
                <a:effectLst/>
                <a:latin typeface="Arial"/>
              </a:rPr>
              <a:t>euro (EUR)</a:t>
            </a:r>
            <a:endParaRPr lang="cs-CZ" dirty="0" smtClean="0"/>
          </a:p>
        </p:txBody>
      </p:sp>
      <p:pic>
        <p:nvPicPr>
          <p:cNvPr id="24578" name="Picture 2" descr="Soubor:Flag of Slovenia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96752"/>
            <a:ext cx="2435424" cy="121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i="0" dirty="0" smtClean="0">
                <a:solidFill>
                  <a:srgbClr val="000000"/>
                </a:solidFill>
                <a:effectLst/>
                <a:latin typeface="Arial"/>
              </a:rPr>
              <a:t>Spojené království Velké Británie a Severního Irska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strike="noStrike" dirty="0" smtClean="0">
                <a:effectLst/>
                <a:latin typeface="Arial"/>
              </a:rPr>
              <a:t>Londýn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243 610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62 041 000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angličtina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parlamentní monarchie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b="0" i="0" dirty="0" smtClean="0">
                <a:effectLst/>
                <a:latin typeface="Arial"/>
              </a:rPr>
              <a:t>Libra šterlinků (GBP)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25602" name="Picture 2" descr="Soubor:Flag of the United Kingdom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44824"/>
            <a:ext cx="2915816" cy="145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0" i="0" dirty="0" smtClean="0">
                <a:solidFill>
                  <a:srgbClr val="000000"/>
                </a:solidFill>
                <a:effectLst/>
                <a:latin typeface="Arial"/>
              </a:rPr>
              <a:t>Španělsko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Madrid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504 782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46 063 511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španělština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konstituční monarchie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b="0" i="0" dirty="0" smtClean="0">
                <a:effectLst/>
                <a:latin typeface="Arial"/>
              </a:rPr>
              <a:t>euro (EUR)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26626" name="Picture 2" descr="Soubor:Flag of Spain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279" y="1268760"/>
            <a:ext cx="291632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9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0" i="0" dirty="0" smtClean="0">
                <a:solidFill>
                  <a:srgbClr val="000000"/>
                </a:solidFill>
                <a:effectLst/>
                <a:latin typeface="Arial"/>
              </a:rPr>
              <a:t>Švédsko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město: </a:t>
            </a:r>
            <a:r>
              <a:rPr lang="cs-CZ" b="0" i="0" dirty="0" smtClean="0">
                <a:effectLst/>
                <a:latin typeface="Arial"/>
              </a:rPr>
              <a:t>Stockholm</a:t>
            </a:r>
            <a:endParaRPr lang="cs-CZ" dirty="0" smtClean="0"/>
          </a:p>
          <a:p>
            <a:r>
              <a:rPr lang="cs-CZ" dirty="0" smtClean="0"/>
              <a:t>Rozloha: </a:t>
            </a:r>
            <a:r>
              <a:rPr lang="cs-CZ" b="0" i="0" dirty="0" smtClean="0">
                <a:effectLst/>
                <a:latin typeface="Arial"/>
              </a:rPr>
              <a:t>449 964 km² 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b="0" i="0" dirty="0" smtClean="0">
                <a:effectLst/>
                <a:latin typeface="Arial"/>
              </a:rPr>
              <a:t>9 316 000 </a:t>
            </a:r>
            <a:endParaRPr lang="cs-CZ" dirty="0" smtClean="0"/>
          </a:p>
          <a:p>
            <a:r>
              <a:rPr lang="cs-CZ" dirty="0" smtClean="0"/>
              <a:t>Jazyk: </a:t>
            </a:r>
            <a:r>
              <a:rPr lang="cs-CZ" b="0" i="0" dirty="0" smtClean="0">
                <a:effectLst/>
                <a:latin typeface="Arial"/>
              </a:rPr>
              <a:t>švédština</a:t>
            </a:r>
            <a:endParaRPr lang="cs-CZ" dirty="0" smtClean="0"/>
          </a:p>
          <a:p>
            <a:r>
              <a:rPr lang="cs-CZ" dirty="0" smtClean="0"/>
              <a:t>Státní zřízení: </a:t>
            </a:r>
            <a:r>
              <a:rPr lang="cs-CZ" b="0" i="0" dirty="0" smtClean="0">
                <a:effectLst/>
                <a:latin typeface="Arial"/>
              </a:rPr>
              <a:t>konstituční monarchie</a:t>
            </a:r>
            <a:endParaRPr lang="cs-CZ" dirty="0" smtClean="0"/>
          </a:p>
          <a:p>
            <a:r>
              <a:rPr lang="cs-CZ" dirty="0" smtClean="0"/>
              <a:t>Měna: </a:t>
            </a:r>
            <a:r>
              <a:rPr lang="cs-CZ" b="0" i="0" dirty="0" smtClean="0">
                <a:effectLst/>
                <a:latin typeface="Arial"/>
              </a:rPr>
              <a:t>švédská koruna (SEK)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27650" name="Picture 2" descr="Soubor:Flag of Sweden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340768"/>
            <a:ext cx="2723456" cy="170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901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1210</Words>
  <Application>Microsoft Office PowerPoint</Application>
  <PresentationFormat>Předvádění na obrazovce (4:3)</PresentationFormat>
  <Paragraphs>867</Paragraphs>
  <Slides>41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42" baseType="lpstr">
      <vt:lpstr>Motiv systému Office</vt:lpstr>
      <vt:lpstr>EVROPSKÁ UNIE</vt:lpstr>
      <vt:lpstr>Belgie</vt:lpstr>
      <vt:lpstr>Průměrné počasí v Bruselu</vt:lpstr>
      <vt:lpstr>Bulharsko</vt:lpstr>
      <vt:lpstr>Průměrné počasí v Sofii</vt:lpstr>
      <vt:lpstr>Česká republika</vt:lpstr>
      <vt:lpstr>Průměrné počasí v Praze</vt:lpstr>
      <vt:lpstr>Dánsko</vt:lpstr>
      <vt:lpstr>Průměrné počasí v Kodani</vt:lpstr>
      <vt:lpstr>Estonsko</vt:lpstr>
      <vt:lpstr>Průměrné počasí v Tallinnu</vt:lpstr>
      <vt:lpstr>Finsko</vt:lpstr>
      <vt:lpstr>Průměrné počasí v Helsinkách</vt:lpstr>
      <vt:lpstr>Francie</vt:lpstr>
      <vt:lpstr>Průměrné počasí v Paříži</vt:lpstr>
      <vt:lpstr>Irsko</vt:lpstr>
      <vt:lpstr>Průměrné počasí v Dublinu</vt:lpstr>
      <vt:lpstr>Itálie</vt:lpstr>
      <vt:lpstr>Průměrné počasí v Římu</vt:lpstr>
      <vt:lpstr>Kypr</vt:lpstr>
      <vt:lpstr>Průměrné počasí v Nikósii</vt:lpstr>
      <vt:lpstr>Litva</vt:lpstr>
      <vt:lpstr>Průměrné počasí ve Vilniusu</vt:lpstr>
      <vt:lpstr>Lotyšsko</vt:lpstr>
      <vt:lpstr>Průměrné počasí v Rigu</vt:lpstr>
      <vt:lpstr>Lucembursko</vt:lpstr>
      <vt:lpstr>Průměrné počasí v Lucemburku</vt:lpstr>
      <vt:lpstr>Maďarsko</vt:lpstr>
      <vt:lpstr>Malta</vt:lpstr>
      <vt:lpstr>Německo</vt:lpstr>
      <vt:lpstr>Nizozemsko</vt:lpstr>
      <vt:lpstr>Polsko</vt:lpstr>
      <vt:lpstr>Portugalsko</vt:lpstr>
      <vt:lpstr>Rakousko</vt:lpstr>
      <vt:lpstr>Rumunsko</vt:lpstr>
      <vt:lpstr>Řecko</vt:lpstr>
      <vt:lpstr>Slovensko</vt:lpstr>
      <vt:lpstr>Slovinsko</vt:lpstr>
      <vt:lpstr>Spojené království Velké Británie a Severního Irska</vt:lpstr>
      <vt:lpstr>Španělsko</vt:lpstr>
      <vt:lpstr>Švédsko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Ucebna</dc:creator>
  <cp:lastModifiedBy>Ucebna</cp:lastModifiedBy>
  <cp:revision>18</cp:revision>
  <dcterms:created xsi:type="dcterms:W3CDTF">2012-06-23T07:58:04Z</dcterms:created>
  <dcterms:modified xsi:type="dcterms:W3CDTF">2012-06-23T11:01:04Z</dcterms:modified>
</cp:coreProperties>
</file>