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59" r:id="rId5"/>
    <p:sldId id="285" r:id="rId6"/>
    <p:sldId id="260" r:id="rId7"/>
    <p:sldId id="286" r:id="rId8"/>
    <p:sldId id="261" r:id="rId9"/>
    <p:sldId id="287" r:id="rId10"/>
    <p:sldId id="262" r:id="rId11"/>
    <p:sldId id="288" r:id="rId12"/>
    <p:sldId id="263" r:id="rId13"/>
    <p:sldId id="309" r:id="rId14"/>
    <p:sldId id="264" r:id="rId15"/>
    <p:sldId id="308" r:id="rId16"/>
    <p:sldId id="265" r:id="rId17"/>
    <p:sldId id="307" r:id="rId18"/>
    <p:sldId id="266" r:id="rId19"/>
    <p:sldId id="306" r:id="rId20"/>
    <p:sldId id="267" r:id="rId21"/>
    <p:sldId id="305" r:id="rId22"/>
    <p:sldId id="268" r:id="rId23"/>
    <p:sldId id="304" r:id="rId24"/>
    <p:sldId id="269" r:id="rId25"/>
    <p:sldId id="303" r:id="rId26"/>
    <p:sldId id="270" r:id="rId27"/>
    <p:sldId id="302" r:id="rId28"/>
    <p:sldId id="271" r:id="rId29"/>
    <p:sldId id="301" r:id="rId30"/>
    <p:sldId id="272" r:id="rId31"/>
    <p:sldId id="300" r:id="rId32"/>
    <p:sldId id="273" r:id="rId33"/>
    <p:sldId id="299" r:id="rId34"/>
    <p:sldId id="274" r:id="rId35"/>
    <p:sldId id="298" r:id="rId36"/>
    <p:sldId id="275" r:id="rId37"/>
    <p:sldId id="297" r:id="rId38"/>
    <p:sldId id="310" r:id="rId39"/>
    <p:sldId id="311" r:id="rId40"/>
    <p:sldId id="277" r:id="rId41"/>
    <p:sldId id="296" r:id="rId42"/>
    <p:sldId id="278" r:id="rId43"/>
    <p:sldId id="295" r:id="rId44"/>
    <p:sldId id="279" r:id="rId45"/>
    <p:sldId id="294" r:id="rId46"/>
    <p:sldId id="280" r:id="rId47"/>
    <p:sldId id="293" r:id="rId48"/>
    <p:sldId id="281" r:id="rId49"/>
    <p:sldId id="292" r:id="rId50"/>
    <p:sldId id="282" r:id="rId51"/>
    <p:sldId id="291" r:id="rId52"/>
    <p:sldId id="283" r:id="rId53"/>
    <p:sldId id="290" r:id="rId54"/>
    <p:sldId id="284" r:id="rId55"/>
    <p:sldId id="289" r:id="rId5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13" autoAdjust="0"/>
    <p:restoredTop sz="94628" autoAdjust="0"/>
  </p:normalViewPr>
  <p:slideViewPr>
    <p:cSldViewPr>
      <p:cViewPr>
        <p:scale>
          <a:sx n="100" d="100"/>
          <a:sy n="100" d="100"/>
        </p:scale>
        <p:origin x="-390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3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E773C2E-2FAF-4ADB-8616-785C6DEF99BD}" type="datetimeFigureOut">
              <a:rPr lang="cs-CZ" smtClean="0"/>
              <a:t>23.6.2012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76B469D-7F61-4D8B-A30B-B2A1689E47C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Státy </a:t>
            </a:r>
            <a:r>
              <a:rPr lang="cs-CZ" dirty="0" smtClean="0"/>
              <a:t>evropské unie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Celoroční průběh počasí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7420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Bulharsko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200" dirty="0"/>
              <a:t>Hlavní město: </a:t>
            </a:r>
            <a:r>
              <a:rPr lang="cs-CZ" sz="2200" b="0" dirty="0"/>
              <a:t>Sofie</a:t>
            </a:r>
            <a:r>
              <a:rPr lang="cs-CZ" sz="2200" dirty="0"/>
              <a:t> </a:t>
            </a:r>
          </a:p>
          <a:p>
            <a:r>
              <a:rPr lang="cs-CZ" sz="2200" dirty="0"/>
              <a:t>Rozloha: </a:t>
            </a:r>
            <a:r>
              <a:rPr lang="cs-CZ" sz="2200" b="0" dirty="0"/>
              <a:t>110 993,6 km² </a:t>
            </a:r>
          </a:p>
          <a:p>
            <a:r>
              <a:rPr lang="cs-CZ" sz="2200" dirty="0"/>
              <a:t>Počet obyvatel: </a:t>
            </a:r>
            <a:r>
              <a:rPr lang="cs-CZ" sz="2200" b="0" dirty="0"/>
              <a:t>7 262 675</a:t>
            </a:r>
          </a:p>
          <a:p>
            <a:r>
              <a:rPr lang="cs-CZ" sz="2200" dirty="0"/>
              <a:t>Jazyk: </a:t>
            </a:r>
            <a:r>
              <a:rPr lang="cs-CZ" sz="2200" b="0" dirty="0"/>
              <a:t>bulharština </a:t>
            </a:r>
          </a:p>
          <a:p>
            <a:r>
              <a:rPr lang="cs-CZ" sz="2200" dirty="0"/>
              <a:t>Státní zřízení: </a:t>
            </a:r>
            <a:r>
              <a:rPr lang="cs-CZ" sz="2200" b="0" dirty="0"/>
              <a:t>parlamentní republika </a:t>
            </a:r>
          </a:p>
          <a:p>
            <a:r>
              <a:rPr lang="cs-CZ" sz="2200" dirty="0"/>
              <a:t>Měna: </a:t>
            </a:r>
            <a:r>
              <a:rPr lang="cs-CZ" sz="2200" b="0" dirty="0"/>
              <a:t>lev (BGN) </a:t>
            </a:r>
          </a:p>
          <a:p>
            <a:endParaRPr lang="cs-CZ" sz="2200" dirty="0"/>
          </a:p>
        </p:txBody>
      </p:sp>
      <p:pic>
        <p:nvPicPr>
          <p:cNvPr id="4" name="Obrázek 3" descr="Soubor:Flag of Bulgar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600440" cy="20171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280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6146" name="Picture 2" descr="Pr&amp;uring;m&amp;ecaron;rná min a max teploty v Sofii, Bulhar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33" y="112474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r&amp;uring;m&amp;ecaron;rné srá&amp;zcaron;ky (déš&amp;tcaron; / sníh) v Sofii, Bulhar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25" y="378904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10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ctr"/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Rumunsko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Bukurešť</a:t>
            </a:r>
          </a:p>
          <a:p>
            <a:r>
              <a:rPr lang="cs-CZ" dirty="0"/>
              <a:t>Rozloha: </a:t>
            </a:r>
            <a:r>
              <a:rPr lang="cs-CZ" b="0" dirty="0"/>
              <a:t>238 391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19 599 506</a:t>
            </a:r>
          </a:p>
          <a:p>
            <a:r>
              <a:rPr lang="cs-CZ" dirty="0"/>
              <a:t>Jazyk: </a:t>
            </a:r>
            <a:r>
              <a:rPr lang="cs-CZ" b="0" dirty="0"/>
              <a:t>rumunština</a:t>
            </a:r>
          </a:p>
          <a:p>
            <a:r>
              <a:rPr lang="cs-CZ" dirty="0"/>
              <a:t>Státní zřízení: </a:t>
            </a:r>
            <a:r>
              <a:rPr lang="cs-CZ" b="0" dirty="0" err="1"/>
              <a:t>poloprezidentská</a:t>
            </a:r>
            <a:r>
              <a:rPr lang="cs-CZ" b="0" dirty="0"/>
              <a:t> republika</a:t>
            </a:r>
          </a:p>
          <a:p>
            <a:r>
              <a:rPr lang="cs-CZ" dirty="0"/>
              <a:t>Měna: </a:t>
            </a:r>
            <a:r>
              <a:rPr lang="cs-CZ" b="0" dirty="0"/>
              <a:t>rumunský </a:t>
            </a:r>
            <a:r>
              <a:rPr lang="cs-CZ" b="0" dirty="0" err="1"/>
              <a:t>leu</a:t>
            </a:r>
            <a:r>
              <a:rPr lang="cs-CZ" b="0" dirty="0"/>
              <a:t> (RON)</a:t>
            </a:r>
          </a:p>
          <a:p>
            <a:endParaRPr lang="cs-CZ" dirty="0"/>
          </a:p>
        </p:txBody>
      </p:sp>
      <p:pic>
        <p:nvPicPr>
          <p:cNvPr id="5" name="Obrázek 4" descr="Soubor:Flag of Roman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363143" cy="2273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45733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7170" name="Picture 2" descr="Average min and max temperatures in Bucharest, Romania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8072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verage precipitation (rain/snow) in Bucharest, Romania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17032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Malta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Valletta </a:t>
            </a:r>
          </a:p>
          <a:p>
            <a:r>
              <a:rPr lang="cs-CZ" dirty="0"/>
              <a:t>Rozloha: </a:t>
            </a:r>
            <a:r>
              <a:rPr lang="cs-CZ" b="0" dirty="0"/>
              <a:t>316 km²</a:t>
            </a:r>
          </a:p>
          <a:p>
            <a:r>
              <a:rPr lang="cs-CZ" dirty="0"/>
              <a:t>Počet obyvatel: </a:t>
            </a:r>
            <a:r>
              <a:rPr lang="cs-CZ" b="0" dirty="0"/>
              <a:t>410 500</a:t>
            </a:r>
          </a:p>
          <a:p>
            <a:r>
              <a:rPr lang="cs-CZ" dirty="0"/>
              <a:t>Jazyk: </a:t>
            </a:r>
            <a:r>
              <a:rPr lang="cs-CZ" b="0" dirty="0"/>
              <a:t>maltština, angličtina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Malt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528432" cy="22799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8194" name="Picture 2" descr="Pr&amp;uring;m&amp;ecaron;rná min a max teploty ve Vallett&amp;ecaron;, Malta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01" y="126876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r&amp;uring;m&amp;ecaron;rné srá&amp;zcaron;ky (déš&amp;tcaron; / sníh) ve Vallett&amp;ecaron;, Malta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Kypr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Nikósie</a:t>
            </a:r>
          </a:p>
          <a:p>
            <a:r>
              <a:rPr lang="cs-CZ" dirty="0"/>
              <a:t>Rozloha: </a:t>
            </a:r>
            <a:r>
              <a:rPr lang="cs-CZ" b="0" dirty="0"/>
              <a:t>9 251 km²</a:t>
            </a:r>
          </a:p>
          <a:p>
            <a:r>
              <a:rPr lang="cs-CZ" dirty="0"/>
              <a:t>Počet obyvatel: </a:t>
            </a:r>
            <a:r>
              <a:rPr lang="cs-CZ" b="0" dirty="0"/>
              <a:t>689 565</a:t>
            </a:r>
          </a:p>
          <a:p>
            <a:r>
              <a:rPr lang="cs-CZ" dirty="0"/>
              <a:t>Jazyk: </a:t>
            </a:r>
            <a:r>
              <a:rPr lang="cs-CZ" b="0" dirty="0"/>
              <a:t>řečtina, turečtina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prezidentská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 </a:t>
            </a:r>
          </a:p>
          <a:p>
            <a:endParaRPr lang="cs-CZ" b="0" dirty="0"/>
          </a:p>
        </p:txBody>
      </p:sp>
      <p:pic>
        <p:nvPicPr>
          <p:cNvPr id="4" name="Obrázek 3" descr="Soubor:Flag of Cyprus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21088"/>
            <a:ext cx="3491880" cy="2306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0242" name="Picture 2" descr="Pr&amp;uring;m&amp;ecaron;rná min a max teploty v Nikósii, Kypr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6130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r&amp;uring;m&amp;ecaron;rné srá&amp;zcaron;ky (déš&amp;tcaron; / sníh) v Nikósii, Kypr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17032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Estonsko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Tallinn</a:t>
            </a:r>
          </a:p>
          <a:p>
            <a:r>
              <a:rPr lang="cs-CZ" dirty="0"/>
              <a:t>Rozloha: </a:t>
            </a:r>
            <a:r>
              <a:rPr lang="cs-CZ" b="0" dirty="0"/>
              <a:t>45 226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1 339  681</a:t>
            </a:r>
          </a:p>
          <a:p>
            <a:r>
              <a:rPr lang="cs-CZ" dirty="0"/>
              <a:t>Jazyk: </a:t>
            </a:r>
            <a:r>
              <a:rPr lang="cs-CZ" b="0" dirty="0"/>
              <a:t>estonština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 </a:t>
            </a:r>
            <a:endParaRPr lang="cs-CZ" b="0" dirty="0"/>
          </a:p>
        </p:txBody>
      </p:sp>
      <p:pic>
        <p:nvPicPr>
          <p:cNvPr id="4" name="Obrázek 3" descr="Soubor:Flag of Eston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21088"/>
            <a:ext cx="3456464" cy="24404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1266" name="Picture 2" descr="Pr&amp;uring;m&amp;ecaron;rná min a max teploty v Tallinnu, Eston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5125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r&amp;uring;m&amp;ecaron;rné srá&amp;zcaron;ky (déš&amp;tcaron; / sníh) v Tallinnu, Eston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Vilnius</a:t>
            </a:r>
          </a:p>
          <a:p>
            <a:r>
              <a:rPr lang="cs-CZ" dirty="0"/>
              <a:t>Rozloha: </a:t>
            </a:r>
            <a:r>
              <a:rPr lang="cs-CZ" b="0" dirty="0"/>
              <a:t>65 200 km²</a:t>
            </a:r>
          </a:p>
          <a:p>
            <a:r>
              <a:rPr lang="cs-CZ" dirty="0"/>
              <a:t>Počet obyvatel: </a:t>
            </a:r>
            <a:r>
              <a:rPr lang="cs-CZ" b="0" dirty="0"/>
              <a:t>3 195 702</a:t>
            </a:r>
          </a:p>
          <a:p>
            <a:r>
              <a:rPr lang="cs-CZ" dirty="0"/>
              <a:t>Jazyk: </a:t>
            </a:r>
            <a:r>
              <a:rPr lang="cs-CZ" b="0" dirty="0"/>
              <a:t>litevština (úřední), </a:t>
            </a:r>
            <a:r>
              <a:rPr lang="cs-CZ" b="0" dirty="0" err="1"/>
              <a:t>žemaitština</a:t>
            </a:r>
            <a:endParaRPr lang="cs-CZ" b="0" dirty="0"/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litevský </a:t>
            </a:r>
            <a:r>
              <a:rPr lang="cs-CZ" b="0" dirty="0" err="1"/>
              <a:t>litas</a:t>
            </a:r>
            <a:r>
              <a:rPr lang="cs-CZ" b="0" dirty="0"/>
              <a:t> (LTL)</a:t>
            </a:r>
          </a:p>
          <a:p>
            <a:endParaRPr lang="cs-CZ" dirty="0"/>
          </a:p>
        </p:txBody>
      </p:sp>
      <p:pic>
        <p:nvPicPr>
          <p:cNvPr id="4" name="Obrázek 3" descr="Soubor:Flag of Lithuan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384416" cy="208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2290" name="Picture 2" descr="Pr&amp;uring;m&amp;ecaron;rná min a max teploty ve Vilniusu, Litva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851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r&amp;uring;m&amp;ecaron;rné srá&amp;zcaron;ky (déš&amp;tcaron; / sníh) ve Vilniusu, Litva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35" y="342900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Bratislava</a:t>
            </a:r>
          </a:p>
          <a:p>
            <a:r>
              <a:rPr lang="cs-CZ" dirty="0"/>
              <a:t>Rozloha: </a:t>
            </a:r>
            <a:r>
              <a:rPr lang="cs-CZ" b="0" dirty="0"/>
              <a:t>49 035 km²</a:t>
            </a:r>
          </a:p>
          <a:p>
            <a:r>
              <a:rPr lang="cs-CZ" dirty="0"/>
              <a:t>Počet obyvatel: </a:t>
            </a:r>
            <a:r>
              <a:rPr lang="cs-CZ" b="0" dirty="0"/>
              <a:t>5 440 078</a:t>
            </a:r>
          </a:p>
          <a:p>
            <a:r>
              <a:rPr lang="cs-CZ" dirty="0"/>
              <a:t>Jazyk: </a:t>
            </a:r>
            <a:r>
              <a:rPr lang="cs-CZ" b="0" dirty="0"/>
              <a:t>slovenština (úřední), čeština (zčásti úřední)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 smtClean="0"/>
              <a:t>euro </a:t>
            </a:r>
            <a:r>
              <a:rPr lang="cs-CZ" b="0" dirty="0"/>
              <a:t>(EUR) </a:t>
            </a:r>
          </a:p>
          <a:p>
            <a:endParaRPr lang="cs-CZ" dirty="0"/>
          </a:p>
        </p:txBody>
      </p:sp>
      <p:pic>
        <p:nvPicPr>
          <p:cNvPr id="4" name="Obrázek 3" descr="Soubor:Flag of Slovak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493527" cy="22992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3314" name="Picture 2" descr="Pr&amp;uring;m&amp;ecaron;rná min a max teploty v Bratislav&amp;ecaron;, Sloven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60272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Pr&amp;uring;m&amp;ecaron;rné srá&amp;zcaron;ky (déš&amp;tcaron; / sníh) v Bratislav&amp;ecaron;, Sloven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2900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Budapešť</a:t>
            </a:r>
          </a:p>
          <a:p>
            <a:r>
              <a:rPr lang="cs-CZ" dirty="0"/>
              <a:t>Rozloha: </a:t>
            </a:r>
            <a:r>
              <a:rPr lang="cs-CZ" b="0" dirty="0"/>
              <a:t>93 030 km²</a:t>
            </a:r>
          </a:p>
          <a:p>
            <a:r>
              <a:rPr lang="cs-CZ" dirty="0"/>
              <a:t>Počet obyvatel: </a:t>
            </a:r>
            <a:r>
              <a:rPr lang="cs-CZ" b="0" dirty="0"/>
              <a:t>9 960 000 </a:t>
            </a:r>
          </a:p>
          <a:p>
            <a:r>
              <a:rPr lang="cs-CZ" dirty="0"/>
              <a:t>Jazyk: </a:t>
            </a:r>
            <a:r>
              <a:rPr lang="cs-CZ" b="0" dirty="0"/>
              <a:t>maďarština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forint (HUF)</a:t>
            </a:r>
          </a:p>
          <a:p>
            <a:endParaRPr lang="cs-CZ" dirty="0"/>
          </a:p>
        </p:txBody>
      </p:sp>
      <p:pic>
        <p:nvPicPr>
          <p:cNvPr id="4" name="Obrázek 3" descr="Soubor:Flag of Hungary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600440" cy="2159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5122" name="Picture 2" descr="Average min and max temperatures in Budapest, Hungary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verage precipitation (rain/snow) in Budapest, Hungary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6104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Lotyšsko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Riga</a:t>
            </a:r>
          </a:p>
          <a:p>
            <a:r>
              <a:rPr lang="cs-CZ" dirty="0"/>
              <a:t>Rozloha: </a:t>
            </a:r>
            <a:r>
              <a:rPr lang="cs-CZ" b="0" dirty="0"/>
              <a:t>64 589 km²</a:t>
            </a:r>
          </a:p>
          <a:p>
            <a:r>
              <a:rPr lang="cs-CZ" dirty="0"/>
              <a:t>Počet obyvatel: </a:t>
            </a:r>
            <a:r>
              <a:rPr lang="cs-CZ" b="0" dirty="0"/>
              <a:t>2 067 887 </a:t>
            </a:r>
          </a:p>
          <a:p>
            <a:r>
              <a:rPr lang="cs-CZ" dirty="0"/>
              <a:t>Jazyk: </a:t>
            </a:r>
            <a:r>
              <a:rPr lang="cs-CZ" b="0" dirty="0"/>
              <a:t>lotyština 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 </a:t>
            </a:r>
          </a:p>
          <a:p>
            <a:r>
              <a:rPr lang="cs-CZ" dirty="0"/>
              <a:t>Měna: </a:t>
            </a:r>
            <a:r>
              <a:rPr lang="cs-CZ" b="0" dirty="0"/>
              <a:t>lotyšský lat (LVL)</a:t>
            </a:r>
          </a:p>
          <a:p>
            <a:endParaRPr lang="cs-CZ" dirty="0"/>
          </a:p>
        </p:txBody>
      </p:sp>
      <p:pic>
        <p:nvPicPr>
          <p:cNvPr id="4" name="Obrázek 3" descr="Soubor:Flag of Latv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564448" cy="2205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5362" name="Picture 2" descr="Pr&amp;uring;m&amp;ecaron;rná min a max teploty v Rize, Lotyš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61" y="112474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Pr&amp;uring;m&amp;ecaron;rné srá&amp;zcaron;ky (déš&amp;tcaron; / sníh) v Rize, Lotyš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4502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Slovinsko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Lublaň</a:t>
            </a:r>
          </a:p>
          <a:p>
            <a:r>
              <a:rPr lang="cs-CZ" dirty="0"/>
              <a:t>Rozloha: </a:t>
            </a:r>
            <a:r>
              <a:rPr lang="cs-CZ" b="0" dirty="0"/>
              <a:t>20 273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1 964 036</a:t>
            </a:r>
          </a:p>
          <a:p>
            <a:r>
              <a:rPr lang="cs-CZ" dirty="0"/>
              <a:t>Jazyk: </a:t>
            </a:r>
            <a:r>
              <a:rPr lang="cs-CZ" b="0" dirty="0"/>
              <a:t>slovinština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Sloven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80472" cy="22300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4338" name="Picture 2" descr="Pr&amp;uring;m&amp;ecaron;rná min a max teploty v Lublani, Slovin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r&amp;uring;m&amp;ecaron;rné srá&amp;zcaron;ky (déš&amp;tcaron; / sníh) v Lublani, Slovin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Varšava</a:t>
            </a:r>
          </a:p>
          <a:p>
            <a:r>
              <a:rPr lang="cs-CZ" dirty="0"/>
              <a:t>Rozloha: </a:t>
            </a:r>
            <a:r>
              <a:rPr lang="cs-CZ" b="0" dirty="0"/>
              <a:t>312 679 km²</a:t>
            </a:r>
          </a:p>
          <a:p>
            <a:r>
              <a:rPr lang="cs-CZ" dirty="0"/>
              <a:t>Počet obyvatel: </a:t>
            </a:r>
            <a:r>
              <a:rPr lang="cs-CZ" b="0" dirty="0"/>
              <a:t>38 501 000  </a:t>
            </a:r>
          </a:p>
          <a:p>
            <a:r>
              <a:rPr lang="cs-CZ" dirty="0"/>
              <a:t>Jazyk: </a:t>
            </a:r>
            <a:r>
              <a:rPr lang="cs-CZ" b="0" dirty="0"/>
              <a:t>polština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Státní zřízení</a:t>
            </a:r>
          </a:p>
          <a:p>
            <a:r>
              <a:rPr lang="cs-CZ" dirty="0"/>
              <a:t>Měna: </a:t>
            </a:r>
            <a:r>
              <a:rPr lang="cs-CZ" b="0" dirty="0" err="1"/>
              <a:t>Złoty</a:t>
            </a:r>
            <a:r>
              <a:rPr lang="cs-CZ" b="0" dirty="0"/>
              <a:t> (PLN) </a:t>
            </a:r>
            <a:endParaRPr lang="cs-CZ" b="0" dirty="0"/>
          </a:p>
        </p:txBody>
      </p:sp>
      <p:pic>
        <p:nvPicPr>
          <p:cNvPr id="4" name="Obrázek 3" descr="Soubor:Flag of Poland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08464" cy="2205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6386" name="Picture 2" descr="Average min and max temperatures in Warschau, Poland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5093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Average precipitation (rain/snow) in Warschau, Poland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7301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Praha</a:t>
            </a:r>
          </a:p>
          <a:p>
            <a:r>
              <a:rPr lang="cs-CZ" dirty="0"/>
              <a:t>Rozloha: </a:t>
            </a:r>
            <a:r>
              <a:rPr lang="cs-CZ" b="0" dirty="0"/>
              <a:t>78 867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10 505 445</a:t>
            </a:r>
          </a:p>
          <a:p>
            <a:r>
              <a:rPr lang="cs-CZ" dirty="0"/>
              <a:t>Jazyk: </a:t>
            </a:r>
            <a:r>
              <a:rPr lang="cs-CZ" b="0" dirty="0"/>
              <a:t>čeština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koruna česká (CZK)</a:t>
            </a:r>
          </a:p>
          <a:p>
            <a:endParaRPr lang="cs-CZ" dirty="0"/>
          </a:p>
        </p:txBody>
      </p:sp>
      <p:pic>
        <p:nvPicPr>
          <p:cNvPr id="4" name="Obrázek 3" descr="Soubor:Flag of the Czech Republic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44456" cy="23522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050" name="Picture 2" descr="Average min and max temperatures in Prague, Czech Republic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851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verage precipitation (rain/snow) in Prague, Czech Republic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Rakousko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Vídeň</a:t>
            </a:r>
          </a:p>
          <a:p>
            <a:r>
              <a:rPr lang="cs-CZ" dirty="0"/>
              <a:t>Rozloha: </a:t>
            </a:r>
            <a:r>
              <a:rPr lang="cs-CZ" b="0" dirty="0"/>
              <a:t>83 871 km²</a:t>
            </a:r>
          </a:p>
          <a:p>
            <a:r>
              <a:rPr lang="cs-CZ" dirty="0"/>
              <a:t>Počet obyvatel: </a:t>
            </a:r>
            <a:r>
              <a:rPr lang="cs-CZ" b="0" dirty="0"/>
              <a:t>8 404 252</a:t>
            </a:r>
          </a:p>
          <a:p>
            <a:r>
              <a:rPr lang="cs-CZ" dirty="0"/>
              <a:t>Jazyk: </a:t>
            </a:r>
            <a:r>
              <a:rPr lang="cs-CZ" b="0" dirty="0"/>
              <a:t>němčina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spolková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Austria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528432" cy="2304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7410" name="Picture 2" descr="Pr&amp;uring;m&amp;ecaron;rné min a max teploty ve Vídni, Rakou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273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Pr&amp;uring;m&amp;ecaron;rné srá&amp;zcaron;ky (déš&amp;tcaron; / sníh) ve Vídni, Rakou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489" y="357301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Finsko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Helsinky</a:t>
            </a:r>
          </a:p>
          <a:p>
            <a:r>
              <a:rPr lang="cs-CZ" dirty="0"/>
              <a:t>Rozloha: </a:t>
            </a:r>
            <a:r>
              <a:rPr lang="cs-CZ" b="0" dirty="0"/>
              <a:t>338 145 km²</a:t>
            </a:r>
          </a:p>
          <a:p>
            <a:r>
              <a:rPr lang="cs-CZ" dirty="0"/>
              <a:t>Počet obyvatel: </a:t>
            </a:r>
            <a:r>
              <a:rPr lang="cs-CZ" b="0" dirty="0"/>
              <a:t>5 350 000</a:t>
            </a:r>
          </a:p>
          <a:p>
            <a:r>
              <a:rPr lang="cs-CZ" dirty="0"/>
              <a:t>Jazyk: </a:t>
            </a:r>
            <a:r>
              <a:rPr lang="cs-CZ" b="0" dirty="0"/>
              <a:t>finština, švédština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 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b="0" dirty="0"/>
          </a:p>
        </p:txBody>
      </p:sp>
      <p:pic>
        <p:nvPicPr>
          <p:cNvPr id="4" name="Obrázek 3" descr="Soubor:Flag of Finland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44416" cy="2191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8434" name="Picture 2" descr="Average min and max temperatures in Vantaa, Finland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68362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Average precipitation (rain/snow) in Vantaa, Finland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4502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Švédsko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Stockholm </a:t>
            </a:r>
          </a:p>
          <a:p>
            <a:r>
              <a:rPr lang="cs-CZ" dirty="0"/>
              <a:t>Rozloha: </a:t>
            </a:r>
            <a:r>
              <a:rPr lang="cs-CZ" b="0" dirty="0"/>
              <a:t>449 964 km²</a:t>
            </a:r>
          </a:p>
          <a:p>
            <a:r>
              <a:rPr lang="cs-CZ" dirty="0"/>
              <a:t>Počet obyvatel: </a:t>
            </a:r>
            <a:r>
              <a:rPr lang="cs-CZ" b="0" dirty="0"/>
              <a:t>9 316 000</a:t>
            </a:r>
          </a:p>
          <a:p>
            <a:r>
              <a:rPr lang="cs-CZ" dirty="0"/>
              <a:t>Jazyk: </a:t>
            </a:r>
            <a:r>
              <a:rPr lang="cs-CZ" b="0" dirty="0"/>
              <a:t>švédština </a:t>
            </a:r>
          </a:p>
          <a:p>
            <a:r>
              <a:rPr lang="cs-CZ" dirty="0"/>
              <a:t>Státní zřízení: </a:t>
            </a:r>
            <a:r>
              <a:rPr lang="cs-CZ" b="0" dirty="0"/>
              <a:t>konstituční monarchie</a:t>
            </a:r>
          </a:p>
          <a:p>
            <a:r>
              <a:rPr lang="cs-CZ" dirty="0"/>
              <a:t>Měna: </a:t>
            </a:r>
            <a:r>
              <a:rPr lang="cs-CZ" b="0" dirty="0"/>
              <a:t>švédská koruna (SEK)</a:t>
            </a:r>
          </a:p>
          <a:p>
            <a:endParaRPr lang="cs-CZ" dirty="0"/>
          </a:p>
        </p:txBody>
      </p:sp>
      <p:pic>
        <p:nvPicPr>
          <p:cNvPr id="4" name="Obrázek 3" descr="Soubor:Flag of Sweden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44456" cy="2303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19458" name="Picture 2" descr="Average min and max temperatures in Stockholm, Sweden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673" y="105273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Average precipitation (rain/snow) in Stockholm, Sweden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17032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Španělsko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Madrid </a:t>
            </a:r>
          </a:p>
          <a:p>
            <a:r>
              <a:rPr lang="cs-CZ" dirty="0"/>
              <a:t>Rozloha: </a:t>
            </a:r>
            <a:r>
              <a:rPr lang="cs-CZ" b="0" dirty="0"/>
              <a:t>504 782 km²</a:t>
            </a:r>
          </a:p>
          <a:p>
            <a:r>
              <a:rPr lang="cs-CZ" dirty="0"/>
              <a:t>Počet obyvatel: </a:t>
            </a:r>
            <a:r>
              <a:rPr lang="cs-CZ" b="0" dirty="0"/>
              <a:t>46 063 511 </a:t>
            </a:r>
          </a:p>
          <a:p>
            <a:r>
              <a:rPr lang="cs-CZ" dirty="0"/>
              <a:t>Jazyk: </a:t>
            </a:r>
            <a:r>
              <a:rPr lang="cs-CZ" b="0" dirty="0"/>
              <a:t>španělština </a:t>
            </a:r>
          </a:p>
          <a:p>
            <a:r>
              <a:rPr lang="cs-CZ" dirty="0"/>
              <a:t>Státní zřízení: </a:t>
            </a:r>
            <a:r>
              <a:rPr lang="cs-CZ" b="0" dirty="0"/>
              <a:t>konstituční monarchie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Spain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08464" cy="2349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0482" name="Picture 2" descr="Pr&amp;uring;m&amp;ecaron;rná min a max teploty v Madridu, Špan&amp;ecaron;l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811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Pr&amp;uring;m&amp;ecaron;rné srá&amp;zcaron;ky (déš&amp;tcaron; / sníh) v Madridu, Špan&amp;ecaron;l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77" y="3717032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Portugalsko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Lisabon</a:t>
            </a:r>
          </a:p>
          <a:p>
            <a:r>
              <a:rPr lang="cs-CZ" dirty="0"/>
              <a:t>Rozloha: </a:t>
            </a:r>
            <a:r>
              <a:rPr lang="cs-CZ" b="0" dirty="0"/>
              <a:t>92 391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10 708 692</a:t>
            </a:r>
          </a:p>
          <a:p>
            <a:r>
              <a:rPr lang="cs-CZ" dirty="0"/>
              <a:t>Jazyk: </a:t>
            </a:r>
            <a:r>
              <a:rPr lang="cs-CZ" b="0" dirty="0"/>
              <a:t>portugalština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 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Portugal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1"/>
            <a:ext cx="3719056" cy="2277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1506" name="Picture 2" descr="Pr&amp;uring;m&amp;ecaron;rná min a max teploty v Lisboa, Portugal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Pr&amp;uring;m&amp;ecaron;rné srá&amp;zcaron;ky (déš&amp;tcaron; / sníh) v Lisboa, Portugal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61" y="364502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Řecko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Atény</a:t>
            </a:r>
          </a:p>
          <a:p>
            <a:r>
              <a:rPr lang="cs-CZ" dirty="0"/>
              <a:t>Rozloha: </a:t>
            </a:r>
            <a:r>
              <a:rPr lang="cs-CZ" b="0" dirty="0"/>
              <a:t>131 940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11 283 293</a:t>
            </a:r>
          </a:p>
          <a:p>
            <a:r>
              <a:rPr lang="cs-CZ" dirty="0"/>
              <a:t>Jazyk: </a:t>
            </a:r>
            <a:r>
              <a:rPr lang="cs-CZ" b="0" dirty="0"/>
              <a:t>řečtina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 </a:t>
            </a:r>
          </a:p>
          <a:p>
            <a:endParaRPr lang="cs-CZ" dirty="0"/>
          </a:p>
        </p:txBody>
      </p:sp>
      <p:pic>
        <p:nvPicPr>
          <p:cNvPr id="4" name="Obrázek 3" descr="Soubor:Flag of Greece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1"/>
            <a:ext cx="3780472" cy="234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9698" name="Picture 2" descr="Pr&amp;uring;m&amp;ecaron;rné min a max teploty v Aténách, &amp;Rcaron;ec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5093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Pr&amp;uring;m&amp;ecaron;rné srá&amp;zcaron;ky (déš&amp;tcaron; / sníh) v Aténách, &amp;Rcaron;ec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0100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Kodaň</a:t>
            </a:r>
          </a:p>
          <a:p>
            <a:r>
              <a:rPr lang="cs-CZ" dirty="0"/>
              <a:t>Rozloha: </a:t>
            </a:r>
            <a:r>
              <a:rPr lang="cs-CZ" b="0" dirty="0"/>
              <a:t>43 094 km²</a:t>
            </a:r>
          </a:p>
          <a:p>
            <a:r>
              <a:rPr lang="cs-CZ" dirty="0"/>
              <a:t>Počet obyvatel: </a:t>
            </a:r>
            <a:r>
              <a:rPr lang="cs-CZ" b="0" dirty="0"/>
              <a:t>5 564 219</a:t>
            </a:r>
          </a:p>
          <a:p>
            <a:r>
              <a:rPr lang="cs-CZ" dirty="0"/>
              <a:t>Jazyk: </a:t>
            </a:r>
            <a:r>
              <a:rPr lang="cs-CZ" b="0" dirty="0"/>
              <a:t>dánština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konstituční monarchie</a:t>
            </a:r>
          </a:p>
          <a:p>
            <a:r>
              <a:rPr lang="cs-CZ" dirty="0"/>
              <a:t>Měna: </a:t>
            </a:r>
            <a:r>
              <a:rPr lang="cs-CZ" b="0" dirty="0"/>
              <a:t>dánská koruna (DKK)</a:t>
            </a:r>
          </a:p>
          <a:p>
            <a:endParaRPr lang="cs-CZ" dirty="0"/>
          </a:p>
        </p:txBody>
      </p:sp>
      <p:pic>
        <p:nvPicPr>
          <p:cNvPr id="4" name="Obrázek 3" descr="Soubor:Flag of Denmark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1" y="4320000"/>
            <a:ext cx="3780471" cy="234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09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8674" name="Picture 2" descr="Pr&amp;uring;m&amp;ecaron;rná min a max teploty v Kodani, Dán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03" y="1052735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Pr&amp;uring;m&amp;ecaron;rné srá&amp;zcaron;ky (déš&amp;tcaron; / sníh) v Kodani, Dán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0100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77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Dublin</a:t>
            </a:r>
          </a:p>
          <a:p>
            <a:r>
              <a:rPr lang="cs-CZ" dirty="0"/>
              <a:t>Rozloha: </a:t>
            </a:r>
            <a:r>
              <a:rPr lang="cs-CZ" b="0" dirty="0"/>
              <a:t>70 273 km²</a:t>
            </a:r>
          </a:p>
          <a:p>
            <a:r>
              <a:rPr lang="cs-CZ" dirty="0"/>
              <a:t>Počet obyvatel: </a:t>
            </a:r>
            <a:r>
              <a:rPr lang="cs-CZ" b="0" dirty="0"/>
              <a:t>4 234 925</a:t>
            </a:r>
          </a:p>
          <a:p>
            <a:r>
              <a:rPr lang="cs-CZ" dirty="0"/>
              <a:t>Jazyk: </a:t>
            </a:r>
            <a:r>
              <a:rPr lang="cs-CZ" b="0" dirty="0"/>
              <a:t>irština, angličtina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Ireland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1"/>
            <a:ext cx="3708464" cy="2277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7650" name="Picture 2" descr="Average min and max temperatures in Dublin, Ireland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Average precipitation (rain/snow) in Dublin, Ireland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8904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842992" cy="1371600"/>
          </a:xfrm>
        </p:spPr>
        <p:txBody>
          <a:bodyPr>
            <a:normAutofit/>
          </a:bodyPr>
          <a:lstStyle/>
          <a:p>
            <a:r>
              <a:rPr lang="cs-CZ" dirty="0"/>
              <a:t>Spojené </a:t>
            </a:r>
            <a:r>
              <a:rPr lang="cs-CZ" dirty="0" smtClean="0"/>
              <a:t>království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Londýn</a:t>
            </a:r>
          </a:p>
          <a:p>
            <a:r>
              <a:rPr lang="cs-CZ" dirty="0"/>
              <a:t>Rozloha: </a:t>
            </a:r>
            <a:r>
              <a:rPr lang="cs-CZ" b="0" dirty="0"/>
              <a:t>243 610 km²</a:t>
            </a:r>
          </a:p>
          <a:p>
            <a:r>
              <a:rPr lang="cs-CZ" dirty="0"/>
              <a:t>Počet obyvatel: </a:t>
            </a:r>
            <a:r>
              <a:rPr lang="cs-CZ" b="0" dirty="0"/>
              <a:t>62 041 000</a:t>
            </a:r>
          </a:p>
          <a:p>
            <a:r>
              <a:rPr lang="cs-CZ" dirty="0"/>
              <a:t>Jazyk: </a:t>
            </a:r>
            <a:r>
              <a:rPr lang="cs-CZ" b="0" dirty="0"/>
              <a:t>angličtina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monarchie</a:t>
            </a:r>
          </a:p>
          <a:p>
            <a:r>
              <a:rPr lang="cs-CZ" dirty="0"/>
              <a:t>Měna: </a:t>
            </a:r>
            <a:r>
              <a:rPr lang="cs-CZ" b="0" dirty="0"/>
              <a:t>Libra šterlinků (GBP)</a:t>
            </a:r>
          </a:p>
          <a:p>
            <a:endParaRPr lang="cs-CZ" dirty="0"/>
          </a:p>
        </p:txBody>
      </p:sp>
      <p:pic>
        <p:nvPicPr>
          <p:cNvPr id="4" name="Obrázek 3" descr="Soubor:Flag of the United Kingdom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08464" cy="234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6626" name="Picture 2" descr="Average min and max temperatures in London, United Kingdom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Average precipitation (rain/snow) in London, United Kingdom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4502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Lucembursko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Lucemburk</a:t>
            </a:r>
          </a:p>
          <a:p>
            <a:r>
              <a:rPr lang="cs-CZ" dirty="0"/>
              <a:t>Rozloha: </a:t>
            </a:r>
            <a:r>
              <a:rPr lang="cs-CZ" b="0" dirty="0"/>
              <a:t>2 586 km²</a:t>
            </a:r>
          </a:p>
          <a:p>
            <a:r>
              <a:rPr lang="cs-CZ" dirty="0"/>
              <a:t>Počet obyvatel: </a:t>
            </a:r>
            <a:r>
              <a:rPr lang="cs-CZ" b="0" dirty="0"/>
              <a:t>491 775</a:t>
            </a:r>
          </a:p>
          <a:p>
            <a:r>
              <a:rPr lang="cs-CZ" dirty="0"/>
              <a:t>Jazyk: </a:t>
            </a:r>
            <a:r>
              <a:rPr lang="cs-CZ" b="0" dirty="0"/>
              <a:t>lucemburština, němčina, francouzština </a:t>
            </a:r>
          </a:p>
          <a:p>
            <a:r>
              <a:rPr lang="cs-CZ" dirty="0"/>
              <a:t>Státní zřízení: </a:t>
            </a:r>
            <a:r>
              <a:rPr lang="cs-CZ" b="0" dirty="0"/>
              <a:t>velkovévodství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Luxembourg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08464" cy="234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5602" name="Picture 2" descr="Pr&amp;uring;m&amp;ecaron;rná min a max teploty v Lucemburku, Lucembur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Pr&amp;uring;m&amp;ecaron;rné srá&amp;zcaron;ky (déš&amp;tcaron; / sníh) v Lucemburku, Lucembur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4502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Belgie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Brusel</a:t>
            </a:r>
          </a:p>
          <a:p>
            <a:r>
              <a:rPr lang="cs-CZ" dirty="0"/>
              <a:t>Rozloha: </a:t>
            </a:r>
            <a:r>
              <a:rPr lang="cs-CZ" b="0" dirty="0"/>
              <a:t>30 529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10 583 382</a:t>
            </a:r>
          </a:p>
          <a:p>
            <a:r>
              <a:rPr lang="cs-CZ" dirty="0"/>
              <a:t>Jazyk: </a:t>
            </a:r>
            <a:r>
              <a:rPr lang="cs-CZ" b="0" dirty="0"/>
              <a:t>nizozemština, francouzština, němčina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federativní konstituční monarchie</a:t>
            </a:r>
          </a:p>
          <a:p>
            <a:r>
              <a:rPr lang="cs-CZ" dirty="0"/>
              <a:t>Měna: </a:t>
            </a:r>
            <a:r>
              <a:rPr lang="cs-CZ" b="0" dirty="0"/>
              <a:t>euro (EUR) </a:t>
            </a:r>
          </a:p>
          <a:p>
            <a:endParaRPr lang="cs-CZ" dirty="0"/>
          </a:p>
        </p:txBody>
      </p:sp>
      <p:pic>
        <p:nvPicPr>
          <p:cNvPr id="4" name="Obrázek 3" descr="Soubor:Flag of Belgium (civil)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08464" cy="234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3074" name="Picture 2" descr="Average min and max temperatures in Ukkel, Belgium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verage precipitation (rain/snow) in Ukkel, Belgium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17032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Nizozemsko 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Amsterdam</a:t>
            </a:r>
          </a:p>
          <a:p>
            <a:r>
              <a:rPr lang="cs-CZ" dirty="0"/>
              <a:t>Rozloha: </a:t>
            </a:r>
            <a:r>
              <a:rPr lang="cs-CZ" b="0" dirty="0"/>
              <a:t>41 526 km²</a:t>
            </a:r>
          </a:p>
          <a:p>
            <a:r>
              <a:rPr lang="cs-CZ" dirty="0"/>
              <a:t>Počet obyvatel: </a:t>
            </a:r>
            <a:r>
              <a:rPr lang="cs-CZ" b="0" dirty="0"/>
              <a:t>16 850 000</a:t>
            </a:r>
            <a:endParaRPr lang="cs-CZ" b="0" dirty="0"/>
          </a:p>
          <a:p>
            <a:r>
              <a:rPr lang="cs-CZ" dirty="0"/>
              <a:t>Jazyk: </a:t>
            </a:r>
            <a:r>
              <a:rPr lang="cs-CZ" b="0" dirty="0"/>
              <a:t>16 850 000</a:t>
            </a:r>
          </a:p>
          <a:p>
            <a:r>
              <a:rPr lang="cs-CZ" dirty="0"/>
              <a:t>Státní zřízení: </a:t>
            </a:r>
            <a:r>
              <a:rPr lang="cs-CZ" b="0" dirty="0"/>
              <a:t>konstituční monarchie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  <a:endParaRPr lang="cs-CZ" b="0" dirty="0"/>
          </a:p>
        </p:txBody>
      </p:sp>
      <p:pic>
        <p:nvPicPr>
          <p:cNvPr id="4" name="Obrázek 3" descr="Soubor:Flag of the Netherlands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08464" cy="2376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4578" name="Picture 2" descr="Pr&amp;uring;m&amp;ecaron;rné min a max teploty v Amsterdam, Nizozemsko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623" y="126876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Pr&amp;uring;m&amp;ecaron;rné srá&amp;zcaron;ky (déš&amp;tcaron; / sníh) v Amsterodamu, Nizozemsko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31" y="372199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Itálie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Řím</a:t>
            </a:r>
          </a:p>
          <a:p>
            <a:r>
              <a:rPr lang="cs-CZ" dirty="0"/>
              <a:t>Rozloha: </a:t>
            </a:r>
            <a:r>
              <a:rPr lang="cs-CZ" b="0" dirty="0"/>
              <a:t>301 338 km²</a:t>
            </a:r>
          </a:p>
          <a:p>
            <a:r>
              <a:rPr lang="cs-CZ" dirty="0"/>
              <a:t>Počet obyvatel: </a:t>
            </a:r>
            <a:r>
              <a:rPr lang="cs-CZ" b="0" dirty="0"/>
              <a:t>60 115 625</a:t>
            </a:r>
          </a:p>
          <a:p>
            <a:r>
              <a:rPr lang="cs-CZ" dirty="0"/>
              <a:t>Jazyk: </a:t>
            </a:r>
            <a:r>
              <a:rPr lang="cs-CZ" b="0" dirty="0"/>
              <a:t>italština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Italy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816464" cy="23522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4098" name="Picture 2" descr="Average min and max temperatures in Roma, Italy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verage precipitation (rain/snow) in Roma, Italy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75" y="386104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Paříž</a:t>
            </a:r>
          </a:p>
          <a:p>
            <a:r>
              <a:rPr lang="cs-CZ" dirty="0"/>
              <a:t>Rozloha: </a:t>
            </a:r>
            <a:r>
              <a:rPr lang="cs-CZ" b="0" dirty="0"/>
              <a:t>547 030 km²</a:t>
            </a:r>
          </a:p>
          <a:p>
            <a:r>
              <a:rPr lang="cs-CZ" dirty="0"/>
              <a:t>Počet obyvatel: </a:t>
            </a:r>
            <a:r>
              <a:rPr lang="cs-CZ" b="0" dirty="0"/>
              <a:t>62 880 529</a:t>
            </a:r>
          </a:p>
          <a:p>
            <a:r>
              <a:rPr lang="cs-CZ" dirty="0"/>
              <a:t>Jazyk: </a:t>
            </a:r>
            <a:r>
              <a:rPr lang="cs-CZ" b="0" dirty="0"/>
              <a:t>francouzština</a:t>
            </a:r>
          </a:p>
          <a:p>
            <a:r>
              <a:rPr lang="cs-CZ" dirty="0"/>
              <a:t>Státní zřízení: </a:t>
            </a:r>
            <a:r>
              <a:rPr lang="cs-CZ" b="0" dirty="0" err="1"/>
              <a:t>poloprezidentská</a:t>
            </a:r>
            <a:r>
              <a:rPr lang="cs-CZ" b="0" dirty="0"/>
              <a:t> republika</a:t>
            </a:r>
          </a:p>
          <a:p>
            <a:r>
              <a:rPr lang="cs-CZ" dirty="0"/>
              <a:t>Měna: </a:t>
            </a:r>
            <a:r>
              <a:rPr lang="cs-CZ" b="0" dirty="0" smtClean="0"/>
              <a:t>euro </a:t>
            </a:r>
            <a:r>
              <a:rPr lang="cs-CZ" b="0" dirty="0"/>
              <a:t>(EUR)</a:t>
            </a:r>
          </a:p>
          <a:p>
            <a:endParaRPr lang="cs-CZ" dirty="0"/>
          </a:p>
        </p:txBody>
      </p:sp>
      <p:pic>
        <p:nvPicPr>
          <p:cNvPr id="4" name="Obrázek 3" descr="Soubor:Flag of France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80472" cy="234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3554" name="Picture 2" descr="Pr&amp;uring;m&amp;ecaron;rná min a max teploty v Pa&amp;rcaron;í&amp;zcaron;i, Francie Copyright © 2009 www.weather-a-clima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Pr&amp;uring;m&amp;ecaron;rné srá&amp;zcaron;ky (déš&amp;tcaron; / sníh) v Pa&amp;rcaron;í&amp;zcaron;i, Francie Copyright © 2009 www.weather-a-climat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89040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Německo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město: </a:t>
            </a:r>
            <a:r>
              <a:rPr lang="cs-CZ" b="0" dirty="0"/>
              <a:t>Berlín</a:t>
            </a:r>
          </a:p>
          <a:p>
            <a:r>
              <a:rPr lang="cs-CZ" dirty="0"/>
              <a:t>Rozloha: </a:t>
            </a:r>
            <a:r>
              <a:rPr lang="cs-CZ" b="0" dirty="0"/>
              <a:t>357 022,9 km²</a:t>
            </a:r>
          </a:p>
          <a:p>
            <a:r>
              <a:rPr lang="cs-CZ" dirty="0"/>
              <a:t>Počet obyvatel: </a:t>
            </a:r>
            <a:r>
              <a:rPr lang="cs-CZ" b="0" dirty="0"/>
              <a:t>81 831 000</a:t>
            </a:r>
          </a:p>
          <a:p>
            <a:r>
              <a:rPr lang="cs-CZ" dirty="0"/>
              <a:t>Jazyk: </a:t>
            </a:r>
            <a:r>
              <a:rPr lang="cs-CZ" b="0" dirty="0"/>
              <a:t>němčina</a:t>
            </a:r>
          </a:p>
          <a:p>
            <a:r>
              <a:rPr lang="cs-CZ" dirty="0"/>
              <a:t>Státní zřízení: </a:t>
            </a:r>
            <a:r>
              <a:rPr lang="cs-CZ" b="0" dirty="0"/>
              <a:t>federativní parlamentní republika</a:t>
            </a:r>
          </a:p>
          <a:p>
            <a:r>
              <a:rPr lang="cs-CZ" dirty="0"/>
              <a:t>Měna: </a:t>
            </a:r>
            <a:r>
              <a:rPr lang="cs-CZ" b="0" dirty="0"/>
              <a:t>euro (EUR)</a:t>
            </a:r>
          </a:p>
          <a:p>
            <a:endParaRPr lang="cs-CZ" dirty="0"/>
          </a:p>
        </p:txBody>
      </p:sp>
      <p:pic>
        <p:nvPicPr>
          <p:cNvPr id="4" name="Obrázek 3" descr="Soubor:Flag of Germany.sv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4320000"/>
            <a:ext cx="3780472" cy="2349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09554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klima</a:t>
            </a:r>
            <a:endParaRPr lang="cs-CZ" dirty="0"/>
          </a:p>
        </p:txBody>
      </p:sp>
      <p:pic>
        <p:nvPicPr>
          <p:cNvPr id="22530" name="Picture 2" descr="Average min and max temperatures in Berlin, Germany   Copyright © 2009 www.weather-and-climate.com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Average precipitation (rain/snow) in Berlin, Germany   Copyright © 2009 www.weather-and-climate.com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45024"/>
            <a:ext cx="6686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ákladní">
  <a:themeElements>
    <a:clrScheme name="Základní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Základní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ákladní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177</TotalTime>
  <Words>862</Words>
  <Application>Microsoft Office PowerPoint</Application>
  <PresentationFormat>Předvádění na obrazovce (4:3)</PresentationFormat>
  <Paragraphs>218</Paragraphs>
  <Slides>55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55</vt:i4>
      </vt:variant>
    </vt:vector>
  </HeadingPairs>
  <TitlesOfParts>
    <vt:vector size="56" baseType="lpstr">
      <vt:lpstr>Základní</vt:lpstr>
      <vt:lpstr>Státy evropské unie</vt:lpstr>
      <vt:lpstr>Bulharsko</vt:lpstr>
      <vt:lpstr>Prezentace aplikace PowerPoint</vt:lpstr>
      <vt:lpstr> Rumunsko</vt:lpstr>
      <vt:lpstr>Prezentace aplikace PowerPoint</vt:lpstr>
      <vt:lpstr>Malta</vt:lpstr>
      <vt:lpstr>Prezentace aplikace PowerPoint</vt:lpstr>
      <vt:lpstr>Kypr</vt:lpstr>
      <vt:lpstr>Prezentace aplikace PowerPoint</vt:lpstr>
      <vt:lpstr>Estonsko</vt:lpstr>
      <vt:lpstr>Prezentace aplikace PowerPoint</vt:lpstr>
      <vt:lpstr>Litva</vt:lpstr>
      <vt:lpstr>Prezentace aplikace PowerPoint</vt:lpstr>
      <vt:lpstr>Slovensko</vt:lpstr>
      <vt:lpstr>Prezentace aplikace PowerPoint</vt:lpstr>
      <vt:lpstr>Maďarsko</vt:lpstr>
      <vt:lpstr>Prezentace aplikace PowerPoint</vt:lpstr>
      <vt:lpstr>Lotyšsko</vt:lpstr>
      <vt:lpstr>Prezentace aplikace PowerPoint</vt:lpstr>
      <vt:lpstr>Slovinsko</vt:lpstr>
      <vt:lpstr>Prezentace aplikace PowerPoint</vt:lpstr>
      <vt:lpstr>Polsko</vt:lpstr>
      <vt:lpstr>Prezentace aplikace PowerPoint</vt:lpstr>
      <vt:lpstr>Česko</vt:lpstr>
      <vt:lpstr>Prezentace aplikace PowerPoint</vt:lpstr>
      <vt:lpstr>Rakousko</vt:lpstr>
      <vt:lpstr>Prezentace aplikace PowerPoint</vt:lpstr>
      <vt:lpstr>Finsko</vt:lpstr>
      <vt:lpstr>Prezentace aplikace PowerPoint</vt:lpstr>
      <vt:lpstr>Švédsko</vt:lpstr>
      <vt:lpstr>Prezentace aplikace PowerPoint</vt:lpstr>
      <vt:lpstr>Španělsko</vt:lpstr>
      <vt:lpstr>Prezentace aplikace PowerPoint</vt:lpstr>
      <vt:lpstr>Portugalsko</vt:lpstr>
      <vt:lpstr>Prezentace aplikace PowerPoint</vt:lpstr>
      <vt:lpstr>Řecko</vt:lpstr>
      <vt:lpstr>Prezentace aplikace PowerPoint</vt:lpstr>
      <vt:lpstr>Dánsko</vt:lpstr>
      <vt:lpstr>Prezentace aplikace PowerPoint</vt:lpstr>
      <vt:lpstr>Irsko</vt:lpstr>
      <vt:lpstr>Prezentace aplikace PowerPoint</vt:lpstr>
      <vt:lpstr>Spojené království</vt:lpstr>
      <vt:lpstr>Prezentace aplikace PowerPoint</vt:lpstr>
      <vt:lpstr>Lucembursko</vt:lpstr>
      <vt:lpstr>Prezentace aplikace PowerPoint</vt:lpstr>
      <vt:lpstr>Belgie</vt:lpstr>
      <vt:lpstr>Prezentace aplikace PowerPoint</vt:lpstr>
      <vt:lpstr>Nizozemsko </vt:lpstr>
      <vt:lpstr>Prezentace aplikace PowerPoint</vt:lpstr>
      <vt:lpstr>Itálie</vt:lpstr>
      <vt:lpstr>Prezentace aplikace PowerPoint</vt:lpstr>
      <vt:lpstr>Francie</vt:lpstr>
      <vt:lpstr>Prezentace aplikace PowerPoint</vt:lpstr>
      <vt:lpstr>Německo</vt:lpstr>
      <vt:lpstr>Prezentace aplikace PowerPoint</vt:lpstr>
    </vt:vector>
  </TitlesOfParts>
  <Company>Dům dětí a mládeže Praha 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Státy evropské unie</dc:title>
  <dc:creator>Ucebna</dc:creator>
  <cp:lastModifiedBy>Ucebna</cp:lastModifiedBy>
  <cp:revision>45</cp:revision>
  <dcterms:created xsi:type="dcterms:W3CDTF">2012-06-23T07:57:39Z</dcterms:created>
  <dcterms:modified xsi:type="dcterms:W3CDTF">2012-06-23T11:00:58Z</dcterms:modified>
</cp:coreProperties>
</file>