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85" r:id="rId4"/>
    <p:sldId id="258" r:id="rId5"/>
    <p:sldId id="287" r:id="rId6"/>
    <p:sldId id="259" r:id="rId7"/>
    <p:sldId id="288" r:id="rId8"/>
    <p:sldId id="260" r:id="rId9"/>
    <p:sldId id="289" r:id="rId10"/>
    <p:sldId id="261" r:id="rId11"/>
    <p:sldId id="291" r:id="rId12"/>
    <p:sldId id="262" r:id="rId13"/>
    <p:sldId id="292" r:id="rId14"/>
    <p:sldId id="263" r:id="rId15"/>
    <p:sldId id="293" r:id="rId16"/>
    <p:sldId id="264" r:id="rId17"/>
    <p:sldId id="294" r:id="rId18"/>
    <p:sldId id="265" r:id="rId19"/>
    <p:sldId id="295" r:id="rId20"/>
    <p:sldId id="266" r:id="rId21"/>
    <p:sldId id="296" r:id="rId22"/>
    <p:sldId id="267" r:id="rId23"/>
    <p:sldId id="297" r:id="rId24"/>
    <p:sldId id="268" r:id="rId25"/>
    <p:sldId id="298" r:id="rId26"/>
    <p:sldId id="269" r:id="rId27"/>
    <p:sldId id="299" r:id="rId28"/>
    <p:sldId id="270" r:id="rId29"/>
    <p:sldId id="300" r:id="rId30"/>
    <p:sldId id="271" r:id="rId31"/>
    <p:sldId id="301" r:id="rId32"/>
    <p:sldId id="272" r:id="rId33"/>
    <p:sldId id="302" r:id="rId34"/>
    <p:sldId id="273" r:id="rId35"/>
    <p:sldId id="303" r:id="rId36"/>
    <p:sldId id="274" r:id="rId37"/>
    <p:sldId id="304" r:id="rId38"/>
    <p:sldId id="275" r:id="rId39"/>
    <p:sldId id="305" r:id="rId40"/>
    <p:sldId id="276" r:id="rId41"/>
    <p:sldId id="306" r:id="rId42"/>
    <p:sldId id="277" r:id="rId43"/>
    <p:sldId id="307" r:id="rId44"/>
    <p:sldId id="278" r:id="rId45"/>
    <p:sldId id="308" r:id="rId46"/>
    <p:sldId id="279" r:id="rId47"/>
    <p:sldId id="309" r:id="rId48"/>
    <p:sldId id="280" r:id="rId49"/>
    <p:sldId id="310" r:id="rId50"/>
    <p:sldId id="281" r:id="rId51"/>
    <p:sldId id="311" r:id="rId52"/>
    <p:sldId id="282" r:id="rId53"/>
    <p:sldId id="312" r:id="rId54"/>
    <p:sldId id="283" r:id="rId55"/>
    <p:sldId id="313" r:id="rId56"/>
    <p:sldId id="284" r:id="rId5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62\graf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List1!$C$4:$C$15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List1!$D$4:$D$15</c:f>
              <c:numCache>
                <c:formatCode>General</c:formatCode>
                <c:ptCount val="12"/>
                <c:pt idx="0">
                  <c:v>71</c:v>
                </c:pt>
                <c:pt idx="1">
                  <c:v>67</c:v>
                </c:pt>
                <c:pt idx="2">
                  <c:v>69</c:v>
                </c:pt>
                <c:pt idx="3">
                  <c:v>58</c:v>
                </c:pt>
                <c:pt idx="4">
                  <c:v>54</c:v>
                </c:pt>
                <c:pt idx="5">
                  <c:v>70</c:v>
                </c:pt>
                <c:pt idx="6">
                  <c:v>94</c:v>
                </c:pt>
                <c:pt idx="7">
                  <c:v>94</c:v>
                </c:pt>
                <c:pt idx="8">
                  <c:v>66</c:v>
                </c:pt>
                <c:pt idx="9">
                  <c:v>64</c:v>
                </c:pt>
                <c:pt idx="10">
                  <c:v>69</c:v>
                </c:pt>
                <c:pt idx="11">
                  <c:v>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179520"/>
        <c:axId val="95181056"/>
      </c:lineChart>
      <c:catAx>
        <c:axId val="9517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5181056"/>
        <c:crosses val="autoZero"/>
        <c:auto val="1"/>
        <c:lblAlgn val="ctr"/>
        <c:lblOffset val="100"/>
        <c:noMultiLvlLbl val="0"/>
      </c:catAx>
      <c:valAx>
        <c:axId val="95181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1795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List1!$F$3</c:f>
              <c:strCache>
                <c:ptCount val="1"/>
                <c:pt idx="0">
                  <c:v>°C</c:v>
                </c:pt>
              </c:strCache>
            </c:strRef>
          </c:tx>
          <c:spPr>
            <a:ln w="28575" cap="flat" cmpd="sng" algn="ctr">
              <a:solidFill>
                <a:srgbClr val="FF0000"/>
              </a:solidFill>
              <a:prstDash val="solid"/>
            </a:ln>
            <a:effectLst/>
          </c:spPr>
          <c:marker>
            <c:symbol val="none"/>
          </c:marker>
          <c:cat>
            <c:strRef>
              <c:f>List1!$C$4:$C$15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List1!$F$4:$F$15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11</c:v>
                </c:pt>
                <c:pt idx="3">
                  <c:v>14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201152"/>
        <c:axId val="95202688"/>
      </c:lineChart>
      <c:catAx>
        <c:axId val="95201152"/>
        <c:scaling>
          <c:orientation val="minMax"/>
        </c:scaling>
        <c:delete val="0"/>
        <c:axPos val="b"/>
        <c:majorTickMark val="out"/>
        <c:minorTickMark val="none"/>
        <c:tickLblPos val="nextTo"/>
        <c:crossAx val="95202688"/>
        <c:crosses val="autoZero"/>
        <c:auto val="1"/>
        <c:lblAlgn val="ctr"/>
        <c:lblOffset val="100"/>
        <c:noMultiLvlLbl val="0"/>
      </c:catAx>
      <c:valAx>
        <c:axId val="95202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201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List1!$C$18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List1!$B$19:$B$30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List1!$C$19:$C$30</c:f>
              <c:numCache>
                <c:formatCode>General</c:formatCode>
                <c:ptCount val="12"/>
                <c:pt idx="0">
                  <c:v>32</c:v>
                </c:pt>
                <c:pt idx="1">
                  <c:v>28</c:v>
                </c:pt>
                <c:pt idx="2">
                  <c:v>37</c:v>
                </c:pt>
                <c:pt idx="3">
                  <c:v>74</c:v>
                </c:pt>
                <c:pt idx="4">
                  <c:v>76</c:v>
                </c:pt>
                <c:pt idx="5">
                  <c:v>81</c:v>
                </c:pt>
                <c:pt idx="6">
                  <c:v>67</c:v>
                </c:pt>
                <c:pt idx="7">
                  <c:v>28</c:v>
                </c:pt>
                <c:pt idx="8">
                  <c:v>72</c:v>
                </c:pt>
                <c:pt idx="9">
                  <c:v>55</c:v>
                </c:pt>
                <c:pt idx="10">
                  <c:v>45</c:v>
                </c:pt>
                <c:pt idx="11">
                  <c:v>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101120"/>
        <c:axId val="96102656"/>
      </c:lineChart>
      <c:catAx>
        <c:axId val="9610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6102656"/>
        <c:crosses val="autoZero"/>
        <c:auto val="1"/>
        <c:lblAlgn val="ctr"/>
        <c:lblOffset val="100"/>
        <c:noMultiLvlLbl val="0"/>
      </c:catAx>
      <c:valAx>
        <c:axId val="96102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1011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List1!$E$18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List1!$B$19:$B$30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List1!$E$19:$E$30</c:f>
              <c:numCache>
                <c:formatCode>General</c:formatCode>
                <c:ptCount val="12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17</c:v>
                </c:pt>
                <c:pt idx="4">
                  <c:v>21</c:v>
                </c:pt>
                <c:pt idx="5">
                  <c:v>25</c:v>
                </c:pt>
                <c:pt idx="6">
                  <c:v>28</c:v>
                </c:pt>
                <c:pt idx="7">
                  <c:v>28</c:v>
                </c:pt>
                <c:pt idx="8">
                  <c:v>23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122752"/>
        <c:axId val="96124288"/>
      </c:lineChart>
      <c:catAx>
        <c:axId val="96122752"/>
        <c:scaling>
          <c:orientation val="minMax"/>
        </c:scaling>
        <c:delete val="0"/>
        <c:axPos val="b"/>
        <c:majorTickMark val="out"/>
        <c:minorTickMark val="none"/>
        <c:tickLblPos val="nextTo"/>
        <c:crossAx val="96124288"/>
        <c:crosses val="autoZero"/>
        <c:auto val="1"/>
        <c:lblAlgn val="ctr"/>
        <c:lblOffset val="100"/>
        <c:noMultiLvlLbl val="0"/>
      </c:catAx>
      <c:valAx>
        <c:axId val="96124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1227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List1!$E$34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List1!$B$35:$B$46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List1!$E$35:$E$46</c:f>
              <c:numCache>
                <c:formatCode>General</c:formatCode>
                <c:ptCount val="12"/>
                <c:pt idx="0">
                  <c:v>20</c:v>
                </c:pt>
                <c:pt idx="1">
                  <c:v>18</c:v>
                </c:pt>
                <c:pt idx="2">
                  <c:v>25</c:v>
                </c:pt>
                <c:pt idx="3">
                  <c:v>36</c:v>
                </c:pt>
                <c:pt idx="4">
                  <c:v>58</c:v>
                </c:pt>
                <c:pt idx="5">
                  <c:v>69</c:v>
                </c:pt>
                <c:pt idx="6">
                  <c:v>66</c:v>
                </c:pt>
                <c:pt idx="7">
                  <c:v>64</c:v>
                </c:pt>
                <c:pt idx="8">
                  <c:v>41</c:v>
                </c:pt>
                <c:pt idx="9">
                  <c:v>36</c:v>
                </c:pt>
                <c:pt idx="10">
                  <c:v>28</c:v>
                </c:pt>
                <c:pt idx="11">
                  <c:v>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166656"/>
        <c:axId val="96168192"/>
      </c:lineChart>
      <c:catAx>
        <c:axId val="96166656"/>
        <c:scaling>
          <c:orientation val="minMax"/>
        </c:scaling>
        <c:delete val="0"/>
        <c:axPos val="b"/>
        <c:majorTickMark val="out"/>
        <c:minorTickMark val="none"/>
        <c:tickLblPos val="nextTo"/>
        <c:crossAx val="96168192"/>
        <c:crosses val="autoZero"/>
        <c:auto val="1"/>
        <c:lblAlgn val="ctr"/>
        <c:lblOffset val="100"/>
        <c:noMultiLvlLbl val="0"/>
      </c:catAx>
      <c:valAx>
        <c:axId val="96168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166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List1!$C$34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List1!$B$35:$B$46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List1!$C$35:$C$46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196480"/>
        <c:axId val="96198016"/>
      </c:lineChart>
      <c:catAx>
        <c:axId val="96196480"/>
        <c:scaling>
          <c:orientation val="minMax"/>
        </c:scaling>
        <c:delete val="0"/>
        <c:axPos val="b"/>
        <c:majorTickMark val="out"/>
        <c:minorTickMark val="none"/>
        <c:tickLblPos val="nextTo"/>
        <c:crossAx val="96198016"/>
        <c:crosses val="autoZero"/>
        <c:auto val="1"/>
        <c:lblAlgn val="ctr"/>
        <c:lblOffset val="100"/>
        <c:noMultiLvlLbl val="0"/>
      </c:catAx>
      <c:valAx>
        <c:axId val="96198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1964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List1!$D$50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List1!$B$51:$B$62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List1!$D$51:$D$62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16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19</c:v>
                </c:pt>
                <c:pt idx="9">
                  <c:v>12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232192"/>
        <c:axId val="96233728"/>
      </c:lineChart>
      <c:catAx>
        <c:axId val="96232192"/>
        <c:scaling>
          <c:orientation val="minMax"/>
        </c:scaling>
        <c:delete val="0"/>
        <c:axPos val="b"/>
        <c:majorTickMark val="out"/>
        <c:minorTickMark val="none"/>
        <c:tickLblPos val="nextTo"/>
        <c:crossAx val="96233728"/>
        <c:crosses val="autoZero"/>
        <c:auto val="1"/>
        <c:lblAlgn val="ctr"/>
        <c:lblOffset val="100"/>
        <c:noMultiLvlLbl val="0"/>
      </c:catAx>
      <c:valAx>
        <c:axId val="9623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2321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List1!$C$50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List1!$B$51:$B$61</c:f>
              <c:strCache>
                <c:ptCount val="11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</c:strCache>
            </c:strRef>
          </c:cat>
          <c:val>
            <c:numRef>
              <c:f>List1!$C$51:$C$61</c:f>
              <c:numCache>
                <c:formatCode>General</c:formatCode>
                <c:ptCount val="11"/>
                <c:pt idx="0">
                  <c:v>48</c:v>
                </c:pt>
                <c:pt idx="1">
                  <c:v>40</c:v>
                </c:pt>
                <c:pt idx="2">
                  <c:v>31</c:v>
                </c:pt>
                <c:pt idx="3">
                  <c:v>39</c:v>
                </c:pt>
                <c:pt idx="4">
                  <c:v>42</c:v>
                </c:pt>
                <c:pt idx="5">
                  <c:v>49</c:v>
                </c:pt>
                <c:pt idx="6">
                  <c:v>72</c:v>
                </c:pt>
                <c:pt idx="7">
                  <c:v>65</c:v>
                </c:pt>
                <c:pt idx="8">
                  <c:v>62</c:v>
                </c:pt>
                <c:pt idx="9">
                  <c:v>60</c:v>
                </c:pt>
                <c:pt idx="10">
                  <c:v>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249728"/>
        <c:axId val="96251264"/>
      </c:lineChart>
      <c:catAx>
        <c:axId val="96249728"/>
        <c:scaling>
          <c:orientation val="minMax"/>
        </c:scaling>
        <c:delete val="0"/>
        <c:axPos val="b"/>
        <c:majorTickMark val="out"/>
        <c:minorTickMark val="none"/>
        <c:tickLblPos val="nextTo"/>
        <c:crossAx val="96251264"/>
        <c:crosses val="autoZero"/>
        <c:auto val="1"/>
        <c:lblAlgn val="ctr"/>
        <c:lblOffset val="100"/>
        <c:noMultiLvlLbl val="0"/>
      </c:catAx>
      <c:valAx>
        <c:axId val="96251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249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List1!$C$50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List1!$B$51:$B$61</c:f>
              <c:strCache>
                <c:ptCount val="11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</c:strCache>
            </c:strRef>
          </c:cat>
          <c:val>
            <c:numRef>
              <c:f>List1!$C$51:$C$61</c:f>
              <c:numCache>
                <c:formatCode>General</c:formatCode>
                <c:ptCount val="11"/>
                <c:pt idx="0">
                  <c:v>48</c:v>
                </c:pt>
                <c:pt idx="1">
                  <c:v>40</c:v>
                </c:pt>
                <c:pt idx="2">
                  <c:v>31</c:v>
                </c:pt>
                <c:pt idx="3">
                  <c:v>39</c:v>
                </c:pt>
                <c:pt idx="4">
                  <c:v>42</c:v>
                </c:pt>
                <c:pt idx="5">
                  <c:v>49</c:v>
                </c:pt>
                <c:pt idx="6">
                  <c:v>72</c:v>
                </c:pt>
                <c:pt idx="7">
                  <c:v>65</c:v>
                </c:pt>
                <c:pt idx="8">
                  <c:v>62</c:v>
                </c:pt>
                <c:pt idx="9">
                  <c:v>60</c:v>
                </c:pt>
                <c:pt idx="10">
                  <c:v>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342208"/>
        <c:axId val="97343744"/>
      </c:lineChart>
      <c:catAx>
        <c:axId val="97342208"/>
        <c:scaling>
          <c:orientation val="minMax"/>
        </c:scaling>
        <c:delete val="0"/>
        <c:axPos val="b"/>
        <c:majorTickMark val="out"/>
        <c:minorTickMark val="none"/>
        <c:tickLblPos val="nextTo"/>
        <c:crossAx val="97343744"/>
        <c:crosses val="autoZero"/>
        <c:auto val="1"/>
        <c:lblAlgn val="ctr"/>
        <c:lblOffset val="100"/>
        <c:noMultiLvlLbl val="0"/>
      </c:catAx>
      <c:valAx>
        <c:axId val="97343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3422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List1!$D$50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List1!$B$51:$B$62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List1!$D$51:$D$62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16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19</c:v>
                </c:pt>
                <c:pt idx="9">
                  <c:v>12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359744"/>
        <c:axId val="97361280"/>
      </c:lineChart>
      <c:catAx>
        <c:axId val="97359744"/>
        <c:scaling>
          <c:orientation val="minMax"/>
        </c:scaling>
        <c:delete val="0"/>
        <c:axPos val="b"/>
        <c:majorTickMark val="out"/>
        <c:minorTickMark val="none"/>
        <c:tickLblPos val="nextTo"/>
        <c:crossAx val="97361280"/>
        <c:crosses val="autoZero"/>
        <c:auto val="1"/>
        <c:lblAlgn val="ctr"/>
        <c:lblOffset val="100"/>
        <c:noMultiLvlLbl val="0"/>
      </c:catAx>
      <c:valAx>
        <c:axId val="97361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3597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List1!$D$82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List1!$B$83:$B$94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List1!$D$83:$D$94</c:f>
              <c:numCache>
                <c:formatCode>General</c:formatCode>
                <c:ptCount val="12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20</c:v>
                </c:pt>
                <c:pt idx="7">
                  <c:v>19</c:v>
                </c:pt>
                <c:pt idx="8">
                  <c:v>14</c:v>
                </c:pt>
                <c:pt idx="9">
                  <c:v>9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420032"/>
        <c:axId val="97421568"/>
      </c:lineChart>
      <c:catAx>
        <c:axId val="97420032"/>
        <c:scaling>
          <c:orientation val="minMax"/>
        </c:scaling>
        <c:delete val="0"/>
        <c:axPos val="b"/>
        <c:majorTickMark val="out"/>
        <c:minorTickMark val="none"/>
        <c:tickLblPos val="nextTo"/>
        <c:crossAx val="97421568"/>
        <c:crosses val="autoZero"/>
        <c:auto val="1"/>
        <c:lblAlgn val="ctr"/>
        <c:lblOffset val="100"/>
        <c:noMultiLvlLbl val="0"/>
      </c:catAx>
      <c:valAx>
        <c:axId val="97421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4200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List1!$C$82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List1!$B$83:$B$94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List1!$C$83:$C$94</c:f>
              <c:numCache>
                <c:formatCode>General</c:formatCode>
                <c:ptCount val="12"/>
                <c:pt idx="0">
                  <c:v>42</c:v>
                </c:pt>
                <c:pt idx="1">
                  <c:v>35</c:v>
                </c:pt>
                <c:pt idx="2">
                  <c:v>33</c:v>
                </c:pt>
                <c:pt idx="3">
                  <c:v>33</c:v>
                </c:pt>
                <c:pt idx="4">
                  <c:v>30</c:v>
                </c:pt>
                <c:pt idx="5">
                  <c:v>51</c:v>
                </c:pt>
                <c:pt idx="6">
                  <c:v>57</c:v>
                </c:pt>
                <c:pt idx="7">
                  <c:v>66</c:v>
                </c:pt>
                <c:pt idx="8">
                  <c:v>45</c:v>
                </c:pt>
                <c:pt idx="9">
                  <c:v>73</c:v>
                </c:pt>
                <c:pt idx="10">
                  <c:v>60</c:v>
                </c:pt>
                <c:pt idx="11">
                  <c:v>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429376"/>
        <c:axId val="97430912"/>
      </c:lineChart>
      <c:catAx>
        <c:axId val="97429376"/>
        <c:scaling>
          <c:orientation val="minMax"/>
        </c:scaling>
        <c:delete val="0"/>
        <c:axPos val="b"/>
        <c:majorTickMark val="out"/>
        <c:minorTickMark val="none"/>
        <c:tickLblPos val="nextTo"/>
        <c:crossAx val="97430912"/>
        <c:crosses val="autoZero"/>
        <c:auto val="1"/>
        <c:lblAlgn val="ctr"/>
        <c:lblOffset val="100"/>
        <c:noMultiLvlLbl val="0"/>
      </c:catAx>
      <c:valAx>
        <c:axId val="97430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4293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List1!$D$97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List1!$B$98:$B$109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List1!$D$98:$D$109</c:f>
              <c:numCache>
                <c:formatCode>General</c:formatCode>
                <c:ptCount val="12"/>
                <c:pt idx="0">
                  <c:v>18</c:v>
                </c:pt>
                <c:pt idx="1">
                  <c:v>22</c:v>
                </c:pt>
                <c:pt idx="2">
                  <c:v>24</c:v>
                </c:pt>
                <c:pt idx="3">
                  <c:v>25</c:v>
                </c:pt>
                <c:pt idx="4">
                  <c:v>26</c:v>
                </c:pt>
                <c:pt idx="5">
                  <c:v>25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25</c:v>
                </c:pt>
                <c:pt idx="10">
                  <c:v>22</c:v>
                </c:pt>
                <c:pt idx="11">
                  <c:v>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469184"/>
        <c:axId val="97470720"/>
      </c:lineChart>
      <c:catAx>
        <c:axId val="97469184"/>
        <c:scaling>
          <c:orientation val="minMax"/>
        </c:scaling>
        <c:delete val="0"/>
        <c:axPos val="b"/>
        <c:majorTickMark val="out"/>
        <c:minorTickMark val="none"/>
        <c:tickLblPos val="nextTo"/>
        <c:crossAx val="97470720"/>
        <c:crosses val="autoZero"/>
        <c:auto val="1"/>
        <c:lblAlgn val="ctr"/>
        <c:lblOffset val="100"/>
        <c:noMultiLvlLbl val="0"/>
      </c:catAx>
      <c:valAx>
        <c:axId val="97470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4691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List1!$C$97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List1!$B$98:$B$109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List1!$C$98:$C$109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15</c:v>
                </c:pt>
                <c:pt idx="4">
                  <c:v>20</c:v>
                </c:pt>
                <c:pt idx="5">
                  <c:v>23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17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494912"/>
        <c:axId val="97496448"/>
      </c:lineChart>
      <c:catAx>
        <c:axId val="97494912"/>
        <c:scaling>
          <c:orientation val="minMax"/>
        </c:scaling>
        <c:delete val="0"/>
        <c:axPos val="b"/>
        <c:majorTickMark val="out"/>
        <c:minorTickMark val="none"/>
        <c:tickLblPos val="nextTo"/>
        <c:crossAx val="97496448"/>
        <c:crosses val="autoZero"/>
        <c:auto val="1"/>
        <c:lblAlgn val="ctr"/>
        <c:lblOffset val="100"/>
        <c:noMultiLvlLbl val="0"/>
      </c:catAx>
      <c:valAx>
        <c:axId val="97496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4949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List1!$D$113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List1!$B$114:$B$125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List1!$D$114:$D$125</c:f>
              <c:numCache>
                <c:formatCode>General</c:formatCode>
                <c:ptCount val="12"/>
                <c:pt idx="0">
                  <c:v>9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20</c:v>
                </c:pt>
                <c:pt idx="7">
                  <c:v>19</c:v>
                </c:pt>
                <c:pt idx="8">
                  <c:v>17</c:v>
                </c:pt>
                <c:pt idx="9">
                  <c:v>14</c:v>
                </c:pt>
                <c:pt idx="10">
                  <c:v>10</c:v>
                </c:pt>
                <c:pt idx="11">
                  <c:v>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128640"/>
        <c:axId val="98130176"/>
      </c:lineChart>
      <c:catAx>
        <c:axId val="98128640"/>
        <c:scaling>
          <c:orientation val="minMax"/>
        </c:scaling>
        <c:delete val="0"/>
        <c:axPos val="b"/>
        <c:majorTickMark val="out"/>
        <c:minorTickMark val="none"/>
        <c:tickLblPos val="nextTo"/>
        <c:crossAx val="98130176"/>
        <c:crosses val="autoZero"/>
        <c:auto val="1"/>
        <c:lblAlgn val="ctr"/>
        <c:lblOffset val="100"/>
        <c:noMultiLvlLbl val="0"/>
      </c:catAx>
      <c:valAx>
        <c:axId val="98130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1286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List1!$C$113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List1!$B$114:$B$125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List1!$C$114:$C$125</c:f>
              <c:numCache>
                <c:formatCode>General</c:formatCode>
                <c:ptCount val="12"/>
                <c:pt idx="0">
                  <c:v>64</c:v>
                </c:pt>
                <c:pt idx="1">
                  <c:v>55</c:v>
                </c:pt>
                <c:pt idx="2">
                  <c:v>51</c:v>
                </c:pt>
                <c:pt idx="3">
                  <c:v>62</c:v>
                </c:pt>
                <c:pt idx="4">
                  <c:v>60</c:v>
                </c:pt>
                <c:pt idx="5">
                  <c:v>64</c:v>
                </c:pt>
                <c:pt idx="6">
                  <c:v>58</c:v>
                </c:pt>
                <c:pt idx="7">
                  <c:v>73</c:v>
                </c:pt>
                <c:pt idx="8">
                  <c:v>54</c:v>
                </c:pt>
                <c:pt idx="9">
                  <c:v>85</c:v>
                </c:pt>
                <c:pt idx="10">
                  <c:v>73</c:v>
                </c:pt>
                <c:pt idx="11">
                  <c:v>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146176"/>
        <c:axId val="98147712"/>
      </c:lineChart>
      <c:catAx>
        <c:axId val="98146176"/>
        <c:scaling>
          <c:orientation val="minMax"/>
        </c:scaling>
        <c:delete val="0"/>
        <c:axPos val="b"/>
        <c:majorTickMark val="out"/>
        <c:minorTickMark val="none"/>
        <c:tickLblPos val="nextTo"/>
        <c:crossAx val="98147712"/>
        <c:crosses val="autoZero"/>
        <c:auto val="1"/>
        <c:lblAlgn val="ctr"/>
        <c:lblOffset val="100"/>
        <c:noMultiLvlLbl val="0"/>
      </c:catAx>
      <c:valAx>
        <c:axId val="98147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1461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List1!$D$131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List1!$B$132:$B$143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List1!$D$132:$D$143</c:f>
              <c:numCache>
                <c:formatCode>General</c:formatCode>
                <c:ptCount val="12"/>
                <c:pt idx="0">
                  <c:v>84</c:v>
                </c:pt>
                <c:pt idx="1">
                  <c:v>76</c:v>
                </c:pt>
                <c:pt idx="2">
                  <c:v>69</c:v>
                </c:pt>
                <c:pt idx="3">
                  <c:v>69</c:v>
                </c:pt>
                <c:pt idx="4">
                  <c:v>48</c:v>
                </c:pt>
                <c:pt idx="5">
                  <c:v>41</c:v>
                </c:pt>
                <c:pt idx="6">
                  <c:v>23</c:v>
                </c:pt>
                <c:pt idx="7">
                  <c:v>36</c:v>
                </c:pt>
                <c:pt idx="8">
                  <c:v>76</c:v>
                </c:pt>
                <c:pt idx="9">
                  <c:v>107</c:v>
                </c:pt>
                <c:pt idx="10">
                  <c:v>119</c:v>
                </c:pt>
                <c:pt idx="11">
                  <c:v>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566336"/>
        <c:axId val="99567872"/>
      </c:lineChart>
      <c:catAx>
        <c:axId val="99566336"/>
        <c:scaling>
          <c:orientation val="minMax"/>
        </c:scaling>
        <c:delete val="0"/>
        <c:axPos val="b"/>
        <c:majorTickMark val="out"/>
        <c:minorTickMark val="none"/>
        <c:tickLblPos val="nextTo"/>
        <c:crossAx val="99567872"/>
        <c:crosses val="autoZero"/>
        <c:auto val="1"/>
        <c:lblAlgn val="ctr"/>
        <c:lblOffset val="100"/>
        <c:noMultiLvlLbl val="0"/>
      </c:catAx>
      <c:valAx>
        <c:axId val="99567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5663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List1!$C$131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List1!$B$132:$B$143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List1!$C$132:$C$143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27</c:v>
                </c:pt>
                <c:pt idx="6">
                  <c:v>31</c:v>
                </c:pt>
                <c:pt idx="7">
                  <c:v>31</c:v>
                </c:pt>
                <c:pt idx="8">
                  <c:v>27</c:v>
                </c:pt>
                <c:pt idx="9">
                  <c:v>22</c:v>
                </c:pt>
                <c:pt idx="10">
                  <c:v>17</c:v>
                </c:pt>
                <c:pt idx="11">
                  <c:v>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583872"/>
        <c:axId val="99585408"/>
      </c:lineChart>
      <c:catAx>
        <c:axId val="99583872"/>
        <c:scaling>
          <c:orientation val="minMax"/>
        </c:scaling>
        <c:delete val="0"/>
        <c:axPos val="b"/>
        <c:majorTickMark val="out"/>
        <c:minorTickMark val="none"/>
        <c:tickLblPos val="nextTo"/>
        <c:crossAx val="99585408"/>
        <c:crosses val="autoZero"/>
        <c:auto val="1"/>
        <c:lblAlgn val="ctr"/>
        <c:lblOffset val="100"/>
        <c:noMultiLvlLbl val="0"/>
      </c:catAx>
      <c:valAx>
        <c:axId val="99585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5838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List1!$D$146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List1!$B$147:$B$158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List1!$D$147:$D$158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20</c:v>
                </c:pt>
                <c:pt idx="3">
                  <c:v>23</c:v>
                </c:pt>
                <c:pt idx="4">
                  <c:v>27</c:v>
                </c:pt>
                <c:pt idx="5">
                  <c:v>30</c:v>
                </c:pt>
                <c:pt idx="6">
                  <c:v>33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23</c:v>
                </c:pt>
                <c:pt idx="11">
                  <c:v>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627776"/>
        <c:axId val="99629312"/>
      </c:lineChart>
      <c:catAx>
        <c:axId val="99627776"/>
        <c:scaling>
          <c:orientation val="minMax"/>
        </c:scaling>
        <c:delete val="0"/>
        <c:axPos val="b"/>
        <c:majorTickMark val="out"/>
        <c:minorTickMark val="none"/>
        <c:tickLblPos val="nextTo"/>
        <c:crossAx val="99629312"/>
        <c:crosses val="autoZero"/>
        <c:auto val="1"/>
        <c:lblAlgn val="ctr"/>
        <c:lblOffset val="100"/>
        <c:noMultiLvlLbl val="0"/>
      </c:catAx>
      <c:valAx>
        <c:axId val="99629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6277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List1!$C$146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List1!$B$147:$B$158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List1!$C$147:$C$158</c:f>
              <c:numCache>
                <c:formatCode>General</c:formatCode>
                <c:ptCount val="12"/>
                <c:pt idx="0">
                  <c:v>7</c:v>
                </c:pt>
                <c:pt idx="1">
                  <c:v>7</c:v>
                </c:pt>
                <c:pt idx="2">
                  <c:v>9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22</c:v>
                </c:pt>
                <c:pt idx="7">
                  <c:v>22</c:v>
                </c:pt>
                <c:pt idx="8">
                  <c:v>20</c:v>
                </c:pt>
                <c:pt idx="9">
                  <c:v>17</c:v>
                </c:pt>
                <c:pt idx="10">
                  <c:v>12</c:v>
                </c:pt>
                <c:pt idx="11">
                  <c:v>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649408"/>
        <c:axId val="99650944"/>
      </c:lineChart>
      <c:catAx>
        <c:axId val="99649408"/>
        <c:scaling>
          <c:orientation val="minMax"/>
        </c:scaling>
        <c:delete val="0"/>
        <c:axPos val="b"/>
        <c:majorTickMark val="out"/>
        <c:minorTickMark val="none"/>
        <c:tickLblPos val="nextTo"/>
        <c:crossAx val="99650944"/>
        <c:crosses val="autoZero"/>
        <c:auto val="1"/>
        <c:lblAlgn val="ctr"/>
        <c:lblOffset val="100"/>
        <c:noMultiLvlLbl val="0"/>
      </c:catAx>
      <c:valAx>
        <c:axId val="99650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649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List1!$D$161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List1!$B$162:$B$173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List1!$D$162:$D$173</c:f>
              <c:numCache>
                <c:formatCode>General</c:formatCode>
                <c:ptCount val="12"/>
                <c:pt idx="0">
                  <c:v>-6</c:v>
                </c:pt>
                <c:pt idx="1">
                  <c:v>-6</c:v>
                </c:pt>
                <c:pt idx="2">
                  <c:v>-3</c:v>
                </c:pt>
                <c:pt idx="3">
                  <c:v>2</c:v>
                </c:pt>
                <c:pt idx="4">
                  <c:v>7</c:v>
                </c:pt>
                <c:pt idx="5">
                  <c:v>10</c:v>
                </c:pt>
                <c:pt idx="6">
                  <c:v>13</c:v>
                </c:pt>
                <c:pt idx="7">
                  <c:v>12</c:v>
                </c:pt>
                <c:pt idx="8">
                  <c:v>7</c:v>
                </c:pt>
                <c:pt idx="9">
                  <c:v>3</c:v>
                </c:pt>
                <c:pt idx="10">
                  <c:v>-2</c:v>
                </c:pt>
                <c:pt idx="11">
                  <c:v>-5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930240"/>
        <c:axId val="93931776"/>
      </c:lineChart>
      <c:catAx>
        <c:axId val="93930240"/>
        <c:scaling>
          <c:orientation val="minMax"/>
        </c:scaling>
        <c:delete val="0"/>
        <c:axPos val="b"/>
        <c:majorTickMark val="out"/>
        <c:minorTickMark val="none"/>
        <c:tickLblPos val="nextTo"/>
        <c:crossAx val="93931776"/>
        <c:crosses val="autoZero"/>
        <c:auto val="1"/>
        <c:lblAlgn val="ctr"/>
        <c:lblOffset val="100"/>
        <c:noMultiLvlLbl val="0"/>
      </c:catAx>
      <c:valAx>
        <c:axId val="93931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930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List1!$C$161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List1!$B$162:$B$173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List1!$C$162:$C$173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5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19</c:v>
                </c:pt>
                <c:pt idx="9">
                  <c:v>10</c:v>
                </c:pt>
                <c:pt idx="10">
                  <c:v>3</c:v>
                </c:pt>
                <c:pt idx="11">
                  <c:v>-1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955968"/>
        <c:axId val="93957504"/>
      </c:lineChart>
      <c:catAx>
        <c:axId val="93955968"/>
        <c:scaling>
          <c:orientation val="minMax"/>
        </c:scaling>
        <c:delete val="0"/>
        <c:axPos val="b"/>
        <c:majorTickMark val="out"/>
        <c:minorTickMark val="none"/>
        <c:tickLblPos val="nextTo"/>
        <c:crossAx val="93957504"/>
        <c:crosses val="autoZero"/>
        <c:auto val="1"/>
        <c:lblAlgn val="ctr"/>
        <c:lblOffset val="100"/>
        <c:noMultiLvlLbl val="0"/>
      </c:catAx>
      <c:valAx>
        <c:axId val="93957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9559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List1!$D$176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List1!$B$177:$B$188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List1!$D$177:$D$188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17</c:v>
                </c:pt>
                <c:pt idx="5">
                  <c:v>21</c:v>
                </c:pt>
                <c:pt idx="6">
                  <c:v>23</c:v>
                </c:pt>
                <c:pt idx="7">
                  <c:v>22</c:v>
                </c:pt>
                <c:pt idx="8">
                  <c:v>17</c:v>
                </c:pt>
                <c:pt idx="9">
                  <c:v>10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003968"/>
        <c:axId val="94005504"/>
      </c:lineChart>
      <c:catAx>
        <c:axId val="94003968"/>
        <c:scaling>
          <c:orientation val="minMax"/>
        </c:scaling>
        <c:delete val="0"/>
        <c:axPos val="b"/>
        <c:majorTickMark val="out"/>
        <c:minorTickMark val="none"/>
        <c:tickLblPos val="nextTo"/>
        <c:crossAx val="94005504"/>
        <c:crosses val="autoZero"/>
        <c:auto val="1"/>
        <c:lblAlgn val="ctr"/>
        <c:lblOffset val="100"/>
        <c:noMultiLvlLbl val="0"/>
      </c:catAx>
      <c:valAx>
        <c:axId val="94005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0039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List1!$C$176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List1!$B$177:$B$188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List1!$C$177:$C$188</c:f>
              <c:numCache>
                <c:formatCode>General</c:formatCode>
                <c:ptCount val="12"/>
                <c:pt idx="0">
                  <c:v>45</c:v>
                </c:pt>
                <c:pt idx="1">
                  <c:v>4</c:v>
                </c:pt>
                <c:pt idx="2">
                  <c:v>33</c:v>
                </c:pt>
                <c:pt idx="3">
                  <c:v>36</c:v>
                </c:pt>
                <c:pt idx="4">
                  <c:v>58</c:v>
                </c:pt>
                <c:pt idx="5">
                  <c:v>68</c:v>
                </c:pt>
                <c:pt idx="6">
                  <c:v>77</c:v>
                </c:pt>
                <c:pt idx="7">
                  <c:v>72</c:v>
                </c:pt>
                <c:pt idx="8">
                  <c:v>71</c:v>
                </c:pt>
                <c:pt idx="9">
                  <c:v>79</c:v>
                </c:pt>
                <c:pt idx="10">
                  <c:v>59</c:v>
                </c:pt>
                <c:pt idx="11">
                  <c:v>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021504"/>
        <c:axId val="94023040"/>
      </c:lineChart>
      <c:catAx>
        <c:axId val="94021504"/>
        <c:scaling>
          <c:orientation val="minMax"/>
        </c:scaling>
        <c:delete val="0"/>
        <c:axPos val="b"/>
        <c:majorTickMark val="out"/>
        <c:minorTickMark val="none"/>
        <c:tickLblPos val="nextTo"/>
        <c:crossAx val="94023040"/>
        <c:crosses val="autoZero"/>
        <c:auto val="1"/>
        <c:lblAlgn val="ctr"/>
        <c:lblOffset val="100"/>
        <c:noMultiLvlLbl val="0"/>
      </c:catAx>
      <c:valAx>
        <c:axId val="94023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0215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List1!$D$192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List1!$B$193:$B$204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List1!$D$193:$D$204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24</c:v>
                </c:pt>
                <c:pt idx="7">
                  <c:v>23</c:v>
                </c:pt>
                <c:pt idx="8">
                  <c:v>19</c:v>
                </c:pt>
                <c:pt idx="9">
                  <c:v>13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057216"/>
        <c:axId val="94058752"/>
      </c:lineChart>
      <c:catAx>
        <c:axId val="94057216"/>
        <c:scaling>
          <c:orientation val="minMax"/>
        </c:scaling>
        <c:delete val="0"/>
        <c:axPos val="b"/>
        <c:majorTickMark val="out"/>
        <c:minorTickMark val="none"/>
        <c:tickLblPos val="nextTo"/>
        <c:crossAx val="94058752"/>
        <c:crosses val="autoZero"/>
        <c:auto val="1"/>
        <c:lblAlgn val="ctr"/>
        <c:lblOffset val="100"/>
        <c:noMultiLvlLbl val="0"/>
      </c:catAx>
      <c:valAx>
        <c:axId val="9405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057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List1!$C$192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List1!$B$193:$B$204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List1!$C$193:$C$204</c:f>
              <c:numCache>
                <c:formatCode>General</c:formatCode>
                <c:ptCount val="12"/>
                <c:pt idx="0">
                  <c:v>71</c:v>
                </c:pt>
                <c:pt idx="1">
                  <c:v>63</c:v>
                </c:pt>
                <c:pt idx="2">
                  <c:v>63</c:v>
                </c:pt>
                <c:pt idx="3">
                  <c:v>54</c:v>
                </c:pt>
                <c:pt idx="4">
                  <c:v>63</c:v>
                </c:pt>
                <c:pt idx="5">
                  <c:v>73</c:v>
                </c:pt>
                <c:pt idx="6">
                  <c:v>68</c:v>
                </c:pt>
                <c:pt idx="7">
                  <c:v>76</c:v>
                </c:pt>
                <c:pt idx="8">
                  <c:v>66</c:v>
                </c:pt>
                <c:pt idx="9">
                  <c:v>76</c:v>
                </c:pt>
                <c:pt idx="10">
                  <c:v>71</c:v>
                </c:pt>
                <c:pt idx="11">
                  <c:v>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074752"/>
        <c:axId val="94076288"/>
      </c:lineChart>
      <c:catAx>
        <c:axId val="94074752"/>
        <c:scaling>
          <c:orientation val="minMax"/>
        </c:scaling>
        <c:delete val="0"/>
        <c:axPos val="b"/>
        <c:majorTickMark val="out"/>
        <c:minorTickMark val="none"/>
        <c:tickLblPos val="nextTo"/>
        <c:crossAx val="94076288"/>
        <c:crosses val="autoZero"/>
        <c:auto val="1"/>
        <c:lblAlgn val="ctr"/>
        <c:lblOffset val="100"/>
        <c:noMultiLvlLbl val="0"/>
      </c:catAx>
      <c:valAx>
        <c:axId val="94076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0747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List1!$D$207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List1!$B$208:$B$219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List1!$D$208:$D$219</c:f>
              <c:numCache>
                <c:formatCode>General</c:formatCode>
                <c:ptCount val="12"/>
                <c:pt idx="0">
                  <c:v>16</c:v>
                </c:pt>
                <c:pt idx="1">
                  <c:v>16</c:v>
                </c:pt>
                <c:pt idx="2">
                  <c:v>18</c:v>
                </c:pt>
                <c:pt idx="3">
                  <c:v>20</c:v>
                </c:pt>
                <c:pt idx="4">
                  <c:v>24</c:v>
                </c:pt>
                <c:pt idx="5">
                  <c:v>29</c:v>
                </c:pt>
                <c:pt idx="6">
                  <c:v>31</c:v>
                </c:pt>
                <c:pt idx="7">
                  <c:v>32</c:v>
                </c:pt>
                <c:pt idx="8">
                  <c:v>28</c:v>
                </c:pt>
                <c:pt idx="9">
                  <c:v>25</c:v>
                </c:pt>
                <c:pt idx="10">
                  <c:v>21</c:v>
                </c:pt>
                <c:pt idx="11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183680"/>
        <c:axId val="102185216"/>
      </c:lineChart>
      <c:catAx>
        <c:axId val="102183680"/>
        <c:scaling>
          <c:orientation val="minMax"/>
        </c:scaling>
        <c:delete val="0"/>
        <c:axPos val="b"/>
        <c:majorTickMark val="out"/>
        <c:minorTickMark val="none"/>
        <c:tickLblPos val="nextTo"/>
        <c:crossAx val="102185216"/>
        <c:crosses val="autoZero"/>
        <c:auto val="1"/>
        <c:lblAlgn val="ctr"/>
        <c:lblOffset val="100"/>
        <c:noMultiLvlLbl val="0"/>
      </c:catAx>
      <c:valAx>
        <c:axId val="102185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1836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List1!$C$207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List1!$B$208:$B$219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List1!$C$208:$C$219</c:f>
              <c:numCache>
                <c:formatCode>General</c:formatCode>
                <c:ptCount val="12"/>
                <c:pt idx="0">
                  <c:v>93</c:v>
                </c:pt>
                <c:pt idx="1">
                  <c:v>63</c:v>
                </c:pt>
                <c:pt idx="2">
                  <c:v>43</c:v>
                </c:pt>
                <c:pt idx="3">
                  <c:v>242</c:v>
                </c:pt>
                <c:pt idx="4">
                  <c:v>21</c:v>
                </c:pt>
                <c:pt idx="5">
                  <c:v>7</c:v>
                </c:pt>
                <c:pt idx="6">
                  <c:v>0</c:v>
                </c:pt>
                <c:pt idx="7">
                  <c:v>19</c:v>
                </c:pt>
                <c:pt idx="8">
                  <c:v>64</c:v>
                </c:pt>
                <c:pt idx="9">
                  <c:v>77</c:v>
                </c:pt>
                <c:pt idx="10">
                  <c:v>95</c:v>
                </c:pt>
                <c:pt idx="11">
                  <c:v>114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201216"/>
        <c:axId val="102202752"/>
      </c:lineChart>
      <c:catAx>
        <c:axId val="102201216"/>
        <c:scaling>
          <c:orientation val="minMax"/>
        </c:scaling>
        <c:delete val="0"/>
        <c:axPos val="b"/>
        <c:majorTickMark val="out"/>
        <c:minorTickMark val="none"/>
        <c:tickLblPos val="nextTo"/>
        <c:crossAx val="102202752"/>
        <c:crosses val="autoZero"/>
        <c:auto val="1"/>
        <c:lblAlgn val="ctr"/>
        <c:lblOffset val="100"/>
        <c:noMultiLvlLbl val="0"/>
      </c:catAx>
      <c:valAx>
        <c:axId val="102202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201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List1!$D$223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List1!$B$224:$B$235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List1!$D$224:$D$235</c:f>
              <c:numCache>
                <c:formatCode>General</c:formatCode>
                <c:ptCount val="12"/>
                <c:pt idx="0">
                  <c:v>28</c:v>
                </c:pt>
                <c:pt idx="1">
                  <c:v>23</c:v>
                </c:pt>
                <c:pt idx="2">
                  <c:v>33</c:v>
                </c:pt>
                <c:pt idx="3">
                  <c:v>45</c:v>
                </c:pt>
                <c:pt idx="4">
                  <c:v>57</c:v>
                </c:pt>
                <c:pt idx="5">
                  <c:v>69</c:v>
                </c:pt>
                <c:pt idx="6">
                  <c:v>78</c:v>
                </c:pt>
                <c:pt idx="7">
                  <c:v>63</c:v>
                </c:pt>
                <c:pt idx="8">
                  <c:v>85</c:v>
                </c:pt>
                <c:pt idx="9">
                  <c:v>53</c:v>
                </c:pt>
                <c:pt idx="10">
                  <c:v>55</c:v>
                </c:pt>
                <c:pt idx="11">
                  <c:v>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781696"/>
        <c:axId val="102783232"/>
      </c:lineChart>
      <c:catAx>
        <c:axId val="102781696"/>
        <c:scaling>
          <c:orientation val="minMax"/>
        </c:scaling>
        <c:delete val="0"/>
        <c:axPos val="b"/>
        <c:majorTickMark val="out"/>
        <c:minorTickMark val="none"/>
        <c:tickLblPos val="nextTo"/>
        <c:crossAx val="102783232"/>
        <c:crosses val="autoZero"/>
        <c:auto val="1"/>
        <c:lblAlgn val="ctr"/>
        <c:lblOffset val="100"/>
        <c:noMultiLvlLbl val="0"/>
      </c:catAx>
      <c:valAx>
        <c:axId val="102783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7816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List1!$C$223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List1!$B$224:$B$235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List1!$C$224:$C$235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11</c:v>
                </c:pt>
                <c:pt idx="3">
                  <c:v>17</c:v>
                </c:pt>
                <c:pt idx="4">
                  <c:v>23</c:v>
                </c:pt>
                <c:pt idx="5">
                  <c:v>26</c:v>
                </c:pt>
                <c:pt idx="6">
                  <c:v>28</c:v>
                </c:pt>
                <c:pt idx="7">
                  <c:v>28</c:v>
                </c:pt>
                <c:pt idx="8">
                  <c:v>22</c:v>
                </c:pt>
                <c:pt idx="9">
                  <c:v>16</c:v>
                </c:pt>
                <c:pt idx="10">
                  <c:v>9</c:v>
                </c:pt>
                <c:pt idx="11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807424"/>
        <c:axId val="102808960"/>
      </c:lineChart>
      <c:catAx>
        <c:axId val="102807424"/>
        <c:scaling>
          <c:orientation val="minMax"/>
        </c:scaling>
        <c:delete val="0"/>
        <c:axPos val="b"/>
        <c:majorTickMark val="out"/>
        <c:minorTickMark val="none"/>
        <c:tickLblPos val="nextTo"/>
        <c:crossAx val="102808960"/>
        <c:crosses val="autoZero"/>
        <c:auto val="1"/>
        <c:lblAlgn val="ctr"/>
        <c:lblOffset val="100"/>
        <c:noMultiLvlLbl val="0"/>
      </c:catAx>
      <c:valAx>
        <c:axId val="10280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8074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List1!$D$239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List1!$B$240:$B$251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List1!$D$240:$D$251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13</c:v>
                </c:pt>
                <c:pt idx="4">
                  <c:v>19</c:v>
                </c:pt>
                <c:pt idx="5">
                  <c:v>21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14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101184"/>
        <c:axId val="103102720"/>
      </c:lineChart>
      <c:catAx>
        <c:axId val="103101184"/>
        <c:scaling>
          <c:orientation val="minMax"/>
        </c:scaling>
        <c:delete val="0"/>
        <c:axPos val="b"/>
        <c:majorTickMark val="out"/>
        <c:minorTickMark val="none"/>
        <c:tickLblPos val="nextTo"/>
        <c:crossAx val="103102720"/>
        <c:crosses val="autoZero"/>
        <c:auto val="1"/>
        <c:lblAlgn val="ctr"/>
        <c:lblOffset val="100"/>
        <c:noMultiLvlLbl val="0"/>
      </c:catAx>
      <c:valAx>
        <c:axId val="103102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1011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List1!$C$239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List1!$B$240:$B$251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List1!$C$240:$C$251</c:f>
              <c:numCache>
                <c:formatCode>General</c:formatCode>
                <c:ptCount val="12"/>
                <c:pt idx="0">
                  <c:v>42</c:v>
                </c:pt>
                <c:pt idx="1">
                  <c:v>30</c:v>
                </c:pt>
                <c:pt idx="2">
                  <c:v>39</c:v>
                </c:pt>
                <c:pt idx="3">
                  <c:v>36</c:v>
                </c:pt>
                <c:pt idx="4">
                  <c:v>42</c:v>
                </c:pt>
                <c:pt idx="5">
                  <c:v>72</c:v>
                </c:pt>
                <c:pt idx="6">
                  <c:v>51</c:v>
                </c:pt>
                <c:pt idx="7">
                  <c:v>45</c:v>
                </c:pt>
                <c:pt idx="8">
                  <c:v>45</c:v>
                </c:pt>
                <c:pt idx="9">
                  <c:v>30</c:v>
                </c:pt>
                <c:pt idx="10">
                  <c:v>45</c:v>
                </c:pt>
                <c:pt idx="11">
                  <c:v>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118720"/>
        <c:axId val="103120256"/>
      </c:lineChart>
      <c:catAx>
        <c:axId val="103118720"/>
        <c:scaling>
          <c:orientation val="minMax"/>
        </c:scaling>
        <c:delete val="0"/>
        <c:axPos val="b"/>
        <c:majorTickMark val="out"/>
        <c:minorTickMark val="none"/>
        <c:tickLblPos val="nextTo"/>
        <c:crossAx val="103120256"/>
        <c:crosses val="autoZero"/>
        <c:auto val="1"/>
        <c:lblAlgn val="ctr"/>
        <c:lblOffset val="100"/>
        <c:noMultiLvlLbl val="0"/>
      </c:catAx>
      <c:valAx>
        <c:axId val="103120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1187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List1!$D$255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List1!$B$256:$B$267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List1!$D$256:$D$267</c:f>
              <c:numCache>
                <c:formatCode>General</c:formatCode>
                <c:ptCount val="12"/>
                <c:pt idx="0">
                  <c:v>49</c:v>
                </c:pt>
                <c:pt idx="1">
                  <c:v>42</c:v>
                </c:pt>
                <c:pt idx="2">
                  <c:v>42</c:v>
                </c:pt>
                <c:pt idx="3">
                  <c:v>34</c:v>
                </c:pt>
                <c:pt idx="4">
                  <c:v>35</c:v>
                </c:pt>
                <c:pt idx="5">
                  <c:v>47</c:v>
                </c:pt>
                <c:pt idx="6">
                  <c:v>56</c:v>
                </c:pt>
                <c:pt idx="7">
                  <c:v>61</c:v>
                </c:pt>
                <c:pt idx="8">
                  <c:v>64</c:v>
                </c:pt>
                <c:pt idx="9">
                  <c:v>63</c:v>
                </c:pt>
                <c:pt idx="10">
                  <c:v>66</c:v>
                </c:pt>
                <c:pt idx="11">
                  <c:v>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892288"/>
        <c:axId val="102893824"/>
      </c:lineChart>
      <c:catAx>
        <c:axId val="102892288"/>
        <c:scaling>
          <c:orientation val="minMax"/>
        </c:scaling>
        <c:delete val="0"/>
        <c:axPos val="b"/>
        <c:majorTickMark val="out"/>
        <c:minorTickMark val="none"/>
        <c:tickLblPos val="nextTo"/>
        <c:crossAx val="102893824"/>
        <c:crosses val="autoZero"/>
        <c:auto val="1"/>
        <c:lblAlgn val="ctr"/>
        <c:lblOffset val="100"/>
        <c:noMultiLvlLbl val="0"/>
      </c:catAx>
      <c:valAx>
        <c:axId val="102893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8922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List1!$C$255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List1!$B$256:$B$267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List1!$C$256:$C$267</c:f>
              <c:numCache>
                <c:formatCode>General</c:formatCode>
                <c:ptCount val="12"/>
                <c:pt idx="0">
                  <c:v>7</c:v>
                </c:pt>
                <c:pt idx="1">
                  <c:v>6</c:v>
                </c:pt>
                <c:pt idx="2">
                  <c:v>10</c:v>
                </c:pt>
                <c:pt idx="3">
                  <c:v>11</c:v>
                </c:pt>
                <c:pt idx="4">
                  <c:v>16</c:v>
                </c:pt>
                <c:pt idx="5">
                  <c:v>17</c:v>
                </c:pt>
                <c:pt idx="6">
                  <c:v>20</c:v>
                </c:pt>
                <c:pt idx="7">
                  <c:v>20</c:v>
                </c:pt>
                <c:pt idx="8">
                  <c:v>17</c:v>
                </c:pt>
                <c:pt idx="9">
                  <c:v>14</c:v>
                </c:pt>
                <c:pt idx="10">
                  <c:v>9</c:v>
                </c:pt>
                <c:pt idx="11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05728"/>
        <c:axId val="102907264"/>
      </c:lineChart>
      <c:catAx>
        <c:axId val="102905728"/>
        <c:scaling>
          <c:orientation val="minMax"/>
        </c:scaling>
        <c:delete val="0"/>
        <c:axPos val="b"/>
        <c:majorTickMark val="out"/>
        <c:minorTickMark val="none"/>
        <c:tickLblPos val="nextTo"/>
        <c:crossAx val="102907264"/>
        <c:crosses val="autoZero"/>
        <c:auto val="1"/>
        <c:lblAlgn val="ctr"/>
        <c:lblOffset val="100"/>
        <c:noMultiLvlLbl val="0"/>
      </c:catAx>
      <c:valAx>
        <c:axId val="102907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9057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List1!$D$270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List1!$B$271:$B$282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List1!$D$271:$D$282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14</c:v>
                </c:pt>
                <c:pt idx="4">
                  <c:v>20</c:v>
                </c:pt>
                <c:pt idx="5">
                  <c:v>22</c:v>
                </c:pt>
                <c:pt idx="6">
                  <c:v>25</c:v>
                </c:pt>
                <c:pt idx="7">
                  <c:v>24</c:v>
                </c:pt>
                <c:pt idx="8">
                  <c:v>18</c:v>
                </c:pt>
                <c:pt idx="9">
                  <c:v>13</c:v>
                </c:pt>
                <c:pt idx="10">
                  <c:v>6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78304"/>
        <c:axId val="102979840"/>
      </c:lineChart>
      <c:catAx>
        <c:axId val="102978304"/>
        <c:scaling>
          <c:orientation val="minMax"/>
        </c:scaling>
        <c:delete val="0"/>
        <c:axPos val="b"/>
        <c:majorTickMark val="out"/>
        <c:minorTickMark val="none"/>
        <c:tickLblPos val="nextTo"/>
        <c:crossAx val="102979840"/>
        <c:crosses val="autoZero"/>
        <c:auto val="1"/>
        <c:lblAlgn val="ctr"/>
        <c:lblOffset val="100"/>
        <c:noMultiLvlLbl val="0"/>
      </c:catAx>
      <c:valAx>
        <c:axId val="102979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9783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List1!$C$270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List1!$B$271:$B$282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List1!$C$271:$C$282</c:f>
              <c:numCache>
                <c:formatCode>General</c:formatCode>
                <c:ptCount val="12"/>
                <c:pt idx="0">
                  <c:v>30</c:v>
                </c:pt>
                <c:pt idx="1">
                  <c:v>30</c:v>
                </c:pt>
                <c:pt idx="2">
                  <c:v>3</c:v>
                </c:pt>
                <c:pt idx="3">
                  <c:v>42</c:v>
                </c:pt>
                <c:pt idx="4">
                  <c:v>46</c:v>
                </c:pt>
                <c:pt idx="5">
                  <c:v>61</c:v>
                </c:pt>
                <c:pt idx="6">
                  <c:v>91</c:v>
                </c:pt>
                <c:pt idx="7">
                  <c:v>62</c:v>
                </c:pt>
                <c:pt idx="8">
                  <c:v>51</c:v>
                </c:pt>
                <c:pt idx="9">
                  <c:v>37</c:v>
                </c:pt>
                <c:pt idx="10">
                  <c:v>51</c:v>
                </c:pt>
                <c:pt idx="11">
                  <c:v>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91744"/>
        <c:axId val="102993280"/>
      </c:lineChart>
      <c:catAx>
        <c:axId val="102991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02993280"/>
        <c:crosses val="autoZero"/>
        <c:auto val="1"/>
        <c:lblAlgn val="ctr"/>
        <c:lblOffset val="100"/>
        <c:noMultiLvlLbl val="0"/>
      </c:catAx>
      <c:valAx>
        <c:axId val="102993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9917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List1!$D$285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List1!$B$286:$B$297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List1!$D$286:$D$297</c:f>
              <c:numCache>
                <c:formatCode>General</c:formatCode>
                <c:ptCount val="12"/>
                <c:pt idx="0">
                  <c:v>15</c:v>
                </c:pt>
                <c:pt idx="1">
                  <c:v>16</c:v>
                </c:pt>
                <c:pt idx="2">
                  <c:v>19</c:v>
                </c:pt>
                <c:pt idx="3">
                  <c:v>20</c:v>
                </c:pt>
                <c:pt idx="4">
                  <c:v>23</c:v>
                </c:pt>
                <c:pt idx="5">
                  <c:v>26</c:v>
                </c:pt>
                <c:pt idx="6">
                  <c:v>29</c:v>
                </c:pt>
                <c:pt idx="7">
                  <c:v>29</c:v>
                </c:pt>
                <c:pt idx="8">
                  <c:v>27</c:v>
                </c:pt>
                <c:pt idx="9">
                  <c:v>23</c:v>
                </c:pt>
                <c:pt idx="10">
                  <c:v>18</c:v>
                </c:pt>
                <c:pt idx="11">
                  <c:v>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052032"/>
        <c:axId val="103053568"/>
      </c:lineChart>
      <c:catAx>
        <c:axId val="103052032"/>
        <c:scaling>
          <c:orientation val="minMax"/>
        </c:scaling>
        <c:delete val="0"/>
        <c:axPos val="b"/>
        <c:majorTickMark val="out"/>
        <c:minorTickMark val="none"/>
        <c:tickLblPos val="nextTo"/>
        <c:crossAx val="103053568"/>
        <c:crosses val="autoZero"/>
        <c:auto val="1"/>
        <c:lblAlgn val="ctr"/>
        <c:lblOffset val="100"/>
        <c:noMultiLvlLbl val="0"/>
      </c:catAx>
      <c:valAx>
        <c:axId val="103053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0520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List1!$C$285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List1!$B$286:$B$297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List1!$C$286:$C$297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14</c:v>
                </c:pt>
                <c:pt idx="5">
                  <c:v>17</c:v>
                </c:pt>
                <c:pt idx="6">
                  <c:v>19</c:v>
                </c:pt>
                <c:pt idx="7">
                  <c:v>19</c:v>
                </c:pt>
                <c:pt idx="8">
                  <c:v>18</c:v>
                </c:pt>
                <c:pt idx="9">
                  <c:v>15</c:v>
                </c:pt>
                <c:pt idx="10">
                  <c:v>12</c:v>
                </c:pt>
                <c:pt idx="11">
                  <c:v>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065472"/>
        <c:axId val="103067008"/>
      </c:lineChart>
      <c:catAx>
        <c:axId val="103065472"/>
        <c:scaling>
          <c:orientation val="minMax"/>
        </c:scaling>
        <c:delete val="0"/>
        <c:axPos val="b"/>
        <c:majorTickMark val="out"/>
        <c:minorTickMark val="none"/>
        <c:tickLblPos val="nextTo"/>
        <c:crossAx val="103067008"/>
        <c:crosses val="autoZero"/>
        <c:auto val="1"/>
        <c:lblAlgn val="ctr"/>
        <c:lblOffset val="100"/>
        <c:noMultiLvlLbl val="0"/>
      </c:catAx>
      <c:valAx>
        <c:axId val="103067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0654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List1!$D$300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List1!$B$301:$B$312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List1!$D$301:$D$312</c:f>
              <c:numCache>
                <c:formatCode>General</c:formatCode>
                <c:ptCount val="12"/>
                <c:pt idx="0">
                  <c:v>38</c:v>
                </c:pt>
                <c:pt idx="1">
                  <c:v>43</c:v>
                </c:pt>
                <c:pt idx="2">
                  <c:v>41</c:v>
                </c:pt>
                <c:pt idx="3">
                  <c:v>51</c:v>
                </c:pt>
                <c:pt idx="4">
                  <c:v>61</c:v>
                </c:pt>
                <c:pt idx="5">
                  <c:v>74</c:v>
                </c:pt>
                <c:pt idx="6">
                  <c:v>64</c:v>
                </c:pt>
                <c:pt idx="7">
                  <c:v>58</c:v>
                </c:pt>
                <c:pt idx="8">
                  <c:v>46</c:v>
                </c:pt>
                <c:pt idx="9">
                  <c:v>41</c:v>
                </c:pt>
                <c:pt idx="10">
                  <c:v>41</c:v>
                </c:pt>
                <c:pt idx="11">
                  <c:v>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166720"/>
        <c:axId val="103168256"/>
      </c:lineChart>
      <c:catAx>
        <c:axId val="103166720"/>
        <c:scaling>
          <c:orientation val="minMax"/>
        </c:scaling>
        <c:delete val="0"/>
        <c:axPos val="b"/>
        <c:majorTickMark val="out"/>
        <c:minorTickMark val="none"/>
        <c:tickLblPos val="nextTo"/>
        <c:crossAx val="103168256"/>
        <c:crosses val="autoZero"/>
        <c:auto val="1"/>
        <c:lblAlgn val="ctr"/>
        <c:lblOffset val="100"/>
        <c:noMultiLvlLbl val="0"/>
      </c:catAx>
      <c:valAx>
        <c:axId val="103168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1667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List1!$C$300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List1!$B$301:$B$312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List1!$C$301:$C$312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9</c:v>
                </c:pt>
                <c:pt idx="3">
                  <c:v>14</c:v>
                </c:pt>
                <c:pt idx="4">
                  <c:v>19</c:v>
                </c:pt>
                <c:pt idx="5">
                  <c:v>22</c:v>
                </c:pt>
                <c:pt idx="6">
                  <c:v>25</c:v>
                </c:pt>
                <c:pt idx="7">
                  <c:v>25</c:v>
                </c:pt>
                <c:pt idx="8">
                  <c:v>21</c:v>
                </c:pt>
                <c:pt idx="9">
                  <c:v>14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188352"/>
        <c:axId val="103189888"/>
      </c:lineChart>
      <c:catAx>
        <c:axId val="103188352"/>
        <c:scaling>
          <c:orientation val="minMax"/>
        </c:scaling>
        <c:delete val="0"/>
        <c:axPos val="b"/>
        <c:majorTickMark val="out"/>
        <c:minorTickMark val="none"/>
        <c:tickLblPos val="nextTo"/>
        <c:crossAx val="103189888"/>
        <c:crosses val="autoZero"/>
        <c:auto val="1"/>
        <c:lblAlgn val="ctr"/>
        <c:lblOffset val="100"/>
        <c:noMultiLvlLbl val="0"/>
      </c:catAx>
      <c:valAx>
        <c:axId val="103189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1883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List1!$D$315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List1!$B$316:$B$327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List1!$D$316:$D$327</c:f>
              <c:numCache>
                <c:formatCode>General</c:formatCode>
                <c:ptCount val="12"/>
                <c:pt idx="0">
                  <c:v>36</c:v>
                </c:pt>
                <c:pt idx="1">
                  <c:v>17</c:v>
                </c:pt>
                <c:pt idx="2">
                  <c:v>36</c:v>
                </c:pt>
                <c:pt idx="3">
                  <c:v>30</c:v>
                </c:pt>
                <c:pt idx="4">
                  <c:v>48</c:v>
                </c:pt>
                <c:pt idx="5">
                  <c:v>55</c:v>
                </c:pt>
                <c:pt idx="6">
                  <c:v>54</c:v>
                </c:pt>
                <c:pt idx="7">
                  <c:v>52</c:v>
                </c:pt>
                <c:pt idx="8">
                  <c:v>45</c:v>
                </c:pt>
                <c:pt idx="9">
                  <c:v>54</c:v>
                </c:pt>
                <c:pt idx="10">
                  <c:v>30</c:v>
                </c:pt>
                <c:pt idx="11">
                  <c:v>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276736"/>
        <c:axId val="104278272"/>
      </c:lineChart>
      <c:catAx>
        <c:axId val="104276736"/>
        <c:scaling>
          <c:orientation val="minMax"/>
        </c:scaling>
        <c:delete val="0"/>
        <c:axPos val="b"/>
        <c:majorTickMark val="out"/>
        <c:minorTickMark val="none"/>
        <c:tickLblPos val="nextTo"/>
        <c:crossAx val="104278272"/>
        <c:crosses val="autoZero"/>
        <c:auto val="1"/>
        <c:lblAlgn val="ctr"/>
        <c:lblOffset val="100"/>
        <c:noMultiLvlLbl val="0"/>
      </c:catAx>
      <c:valAx>
        <c:axId val="104278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42767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List1!$C$315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List1!$B$316:$B$327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List1!$C$316:$C$327</c:f>
              <c:numCache>
                <c:formatCode>General</c:formatCode>
                <c:ptCount val="12"/>
                <c:pt idx="0">
                  <c:v>3</c:v>
                </c:pt>
                <c:pt idx="1">
                  <c:v>7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28</c:v>
                </c:pt>
                <c:pt idx="6">
                  <c:v>30</c:v>
                </c:pt>
                <c:pt idx="7">
                  <c:v>30</c:v>
                </c:pt>
                <c:pt idx="8">
                  <c:v>24</c:v>
                </c:pt>
                <c:pt idx="9">
                  <c:v>18</c:v>
                </c:pt>
                <c:pt idx="10">
                  <c:v>10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290176"/>
        <c:axId val="104291712"/>
      </c:lineChart>
      <c:catAx>
        <c:axId val="104290176"/>
        <c:scaling>
          <c:orientation val="minMax"/>
        </c:scaling>
        <c:delete val="0"/>
        <c:axPos val="b"/>
        <c:majorTickMark val="out"/>
        <c:minorTickMark val="none"/>
        <c:tickLblPos val="nextTo"/>
        <c:crossAx val="104291712"/>
        <c:crosses val="autoZero"/>
        <c:auto val="1"/>
        <c:lblAlgn val="ctr"/>
        <c:lblOffset val="100"/>
        <c:noMultiLvlLbl val="0"/>
      </c:catAx>
      <c:valAx>
        <c:axId val="104291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42901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List1!$D$330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List1!$B$331:$B$342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List1!$D$331:$D$342</c:f>
              <c:numCache>
                <c:formatCode>General</c:formatCode>
                <c:ptCount val="12"/>
                <c:pt idx="0">
                  <c:v>13</c:v>
                </c:pt>
                <c:pt idx="1">
                  <c:v>13</c:v>
                </c:pt>
                <c:pt idx="2">
                  <c:v>16</c:v>
                </c:pt>
                <c:pt idx="3">
                  <c:v>20</c:v>
                </c:pt>
                <c:pt idx="4">
                  <c:v>25</c:v>
                </c:pt>
                <c:pt idx="5">
                  <c:v>29</c:v>
                </c:pt>
                <c:pt idx="6">
                  <c:v>32</c:v>
                </c:pt>
                <c:pt idx="7">
                  <c:v>32</c:v>
                </c:pt>
                <c:pt idx="8">
                  <c:v>29</c:v>
                </c:pt>
                <c:pt idx="9">
                  <c:v>23</c:v>
                </c:pt>
                <c:pt idx="10">
                  <c:v>18</c:v>
                </c:pt>
                <c:pt idx="11">
                  <c:v>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218240"/>
        <c:axId val="106219776"/>
      </c:lineChart>
      <c:catAx>
        <c:axId val="106218240"/>
        <c:scaling>
          <c:orientation val="minMax"/>
        </c:scaling>
        <c:delete val="0"/>
        <c:axPos val="b"/>
        <c:majorTickMark val="out"/>
        <c:minorTickMark val="none"/>
        <c:tickLblPos val="nextTo"/>
        <c:crossAx val="106219776"/>
        <c:crosses val="autoZero"/>
        <c:auto val="1"/>
        <c:lblAlgn val="ctr"/>
        <c:lblOffset val="100"/>
        <c:noMultiLvlLbl val="0"/>
      </c:catAx>
      <c:valAx>
        <c:axId val="106219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218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List1!$C$330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List1!$B$331:$B$342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List1!$C$331:$C$342</c:f>
              <c:numCache>
                <c:formatCode>General</c:formatCode>
                <c:ptCount val="12"/>
                <c:pt idx="0">
                  <c:v>46</c:v>
                </c:pt>
                <c:pt idx="1">
                  <c:v>48</c:v>
                </c:pt>
                <c:pt idx="2">
                  <c:v>43</c:v>
                </c:pt>
                <c:pt idx="3">
                  <c:v>28</c:v>
                </c:pt>
                <c:pt idx="4">
                  <c:v>18</c:v>
                </c:pt>
                <c:pt idx="5">
                  <c:v>10</c:v>
                </c:pt>
                <c:pt idx="6">
                  <c:v>5</c:v>
                </c:pt>
                <c:pt idx="7">
                  <c:v>5</c:v>
                </c:pt>
                <c:pt idx="8">
                  <c:v>13</c:v>
                </c:pt>
                <c:pt idx="9">
                  <c:v>18</c:v>
                </c:pt>
                <c:pt idx="10">
                  <c:v>21</c:v>
                </c:pt>
                <c:pt idx="11">
                  <c:v>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231680"/>
        <c:axId val="106233216"/>
      </c:lineChart>
      <c:catAx>
        <c:axId val="106231680"/>
        <c:scaling>
          <c:orientation val="minMax"/>
        </c:scaling>
        <c:delete val="0"/>
        <c:axPos val="b"/>
        <c:majorTickMark val="out"/>
        <c:minorTickMark val="none"/>
        <c:tickLblPos val="nextTo"/>
        <c:crossAx val="106233216"/>
        <c:crosses val="autoZero"/>
        <c:auto val="1"/>
        <c:lblAlgn val="ctr"/>
        <c:lblOffset val="100"/>
        <c:noMultiLvlLbl val="0"/>
      </c:catAx>
      <c:valAx>
        <c:axId val="106233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2316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List1!$D$346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List1!$B$347:$B$358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List1!$D$347:$D$358</c:f>
              <c:numCache>
                <c:formatCode>General</c:formatCode>
                <c:ptCount val="12"/>
                <c:pt idx="0">
                  <c:v>34</c:v>
                </c:pt>
                <c:pt idx="1">
                  <c:v>30</c:v>
                </c:pt>
                <c:pt idx="2">
                  <c:v>40</c:v>
                </c:pt>
                <c:pt idx="3">
                  <c:v>41</c:v>
                </c:pt>
                <c:pt idx="4">
                  <c:v>50</c:v>
                </c:pt>
                <c:pt idx="5">
                  <c:v>60</c:v>
                </c:pt>
                <c:pt idx="6">
                  <c:v>55</c:v>
                </c:pt>
                <c:pt idx="7">
                  <c:v>55</c:v>
                </c:pt>
                <c:pt idx="8">
                  <c:v>75</c:v>
                </c:pt>
                <c:pt idx="9">
                  <c:v>43</c:v>
                </c:pt>
                <c:pt idx="10">
                  <c:v>54</c:v>
                </c:pt>
                <c:pt idx="11">
                  <c:v>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328256"/>
        <c:axId val="107329792"/>
      </c:lineChart>
      <c:catAx>
        <c:axId val="107328256"/>
        <c:scaling>
          <c:orientation val="minMax"/>
        </c:scaling>
        <c:delete val="0"/>
        <c:axPos val="b"/>
        <c:majorTickMark val="out"/>
        <c:minorTickMark val="none"/>
        <c:tickLblPos val="nextTo"/>
        <c:crossAx val="107329792"/>
        <c:crosses val="autoZero"/>
        <c:auto val="1"/>
        <c:lblAlgn val="ctr"/>
        <c:lblOffset val="100"/>
        <c:noMultiLvlLbl val="0"/>
      </c:catAx>
      <c:valAx>
        <c:axId val="107329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282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List1!$C$346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List1!$B$347:$B$358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List1!$C$347:$C$358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11</c:v>
                </c:pt>
                <c:pt idx="3">
                  <c:v>17</c:v>
                </c:pt>
                <c:pt idx="4">
                  <c:v>22</c:v>
                </c:pt>
                <c:pt idx="5">
                  <c:v>25</c:v>
                </c:pt>
                <c:pt idx="6">
                  <c:v>27</c:v>
                </c:pt>
                <c:pt idx="7">
                  <c:v>27</c:v>
                </c:pt>
                <c:pt idx="8">
                  <c:v>21</c:v>
                </c:pt>
                <c:pt idx="9">
                  <c:v>16</c:v>
                </c:pt>
                <c:pt idx="10">
                  <c:v>8</c:v>
                </c:pt>
                <c:pt idx="11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349888"/>
        <c:axId val="107351424"/>
      </c:lineChart>
      <c:catAx>
        <c:axId val="107349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07351424"/>
        <c:crosses val="autoZero"/>
        <c:auto val="1"/>
        <c:lblAlgn val="ctr"/>
        <c:lblOffset val="100"/>
        <c:noMultiLvlLbl val="0"/>
      </c:catAx>
      <c:valAx>
        <c:axId val="107351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498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List1!$D$362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List1!$B$363:$B$374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List1!$D$363:$D$374</c:f>
              <c:numCache>
                <c:formatCode>General</c:formatCode>
                <c:ptCount val="12"/>
                <c:pt idx="0">
                  <c:v>4</c:v>
                </c:pt>
                <c:pt idx="1">
                  <c:v>8</c:v>
                </c:pt>
                <c:pt idx="2">
                  <c:v>13</c:v>
                </c:pt>
                <c:pt idx="3">
                  <c:v>16</c:v>
                </c:pt>
                <c:pt idx="4">
                  <c:v>21</c:v>
                </c:pt>
                <c:pt idx="5">
                  <c:v>24</c:v>
                </c:pt>
                <c:pt idx="6">
                  <c:v>27</c:v>
                </c:pt>
                <c:pt idx="7">
                  <c:v>28</c:v>
                </c:pt>
                <c:pt idx="8">
                  <c:v>21</c:v>
                </c:pt>
                <c:pt idx="9">
                  <c:v>16</c:v>
                </c:pt>
                <c:pt idx="10">
                  <c:v>8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397888"/>
        <c:axId val="107399424"/>
      </c:lineChart>
      <c:catAx>
        <c:axId val="107397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07399424"/>
        <c:crosses val="autoZero"/>
        <c:auto val="1"/>
        <c:lblAlgn val="ctr"/>
        <c:lblOffset val="100"/>
        <c:noMultiLvlLbl val="0"/>
      </c:catAx>
      <c:valAx>
        <c:axId val="107399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978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List1!$C$362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List1!$B$363:$B$374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List1!$C$363:$C$374</c:f>
              <c:numCache>
                <c:formatCode>General</c:formatCode>
                <c:ptCount val="12"/>
                <c:pt idx="0">
                  <c:v>41</c:v>
                </c:pt>
                <c:pt idx="1">
                  <c:v>54</c:v>
                </c:pt>
                <c:pt idx="2">
                  <c:v>73</c:v>
                </c:pt>
                <c:pt idx="3">
                  <c:v>90</c:v>
                </c:pt>
                <c:pt idx="4">
                  <c:v>78</c:v>
                </c:pt>
                <c:pt idx="5">
                  <c:v>125</c:v>
                </c:pt>
                <c:pt idx="6">
                  <c:v>84</c:v>
                </c:pt>
                <c:pt idx="7">
                  <c:v>126</c:v>
                </c:pt>
                <c:pt idx="8">
                  <c:v>122</c:v>
                </c:pt>
                <c:pt idx="9">
                  <c:v>177</c:v>
                </c:pt>
                <c:pt idx="10">
                  <c:v>107</c:v>
                </c:pt>
                <c:pt idx="11">
                  <c:v>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411328"/>
        <c:axId val="107412864"/>
      </c:lineChart>
      <c:catAx>
        <c:axId val="107411328"/>
        <c:scaling>
          <c:orientation val="minMax"/>
        </c:scaling>
        <c:delete val="0"/>
        <c:axPos val="b"/>
        <c:majorTickMark val="out"/>
        <c:minorTickMark val="none"/>
        <c:tickLblPos val="nextTo"/>
        <c:crossAx val="107412864"/>
        <c:crosses val="autoZero"/>
        <c:auto val="1"/>
        <c:lblAlgn val="ctr"/>
        <c:lblOffset val="100"/>
        <c:noMultiLvlLbl val="0"/>
      </c:catAx>
      <c:valAx>
        <c:axId val="107412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4113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List1!$D$378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List1!$B$379:$B$390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List1!$D$379:$D$390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11</c:v>
                </c:pt>
                <c:pt idx="3">
                  <c:v>13</c:v>
                </c:pt>
                <c:pt idx="4">
                  <c:v>17</c:v>
                </c:pt>
                <c:pt idx="5">
                  <c:v>20</c:v>
                </c:pt>
                <c:pt idx="6">
                  <c:v>23</c:v>
                </c:pt>
                <c:pt idx="7">
                  <c:v>23</c:v>
                </c:pt>
                <c:pt idx="8">
                  <c:v>19</c:v>
                </c:pt>
                <c:pt idx="9">
                  <c:v>15</c:v>
                </c:pt>
                <c:pt idx="10">
                  <c:v>11</c:v>
                </c:pt>
                <c:pt idx="11">
                  <c:v>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713280"/>
        <c:axId val="107714816"/>
      </c:lineChart>
      <c:catAx>
        <c:axId val="107713280"/>
        <c:scaling>
          <c:orientation val="minMax"/>
        </c:scaling>
        <c:delete val="0"/>
        <c:axPos val="b"/>
        <c:majorTickMark val="out"/>
        <c:minorTickMark val="none"/>
        <c:tickLblPos val="nextTo"/>
        <c:crossAx val="107714816"/>
        <c:crosses val="autoZero"/>
        <c:auto val="1"/>
        <c:lblAlgn val="ctr"/>
        <c:lblOffset val="100"/>
        <c:noMultiLvlLbl val="0"/>
      </c:catAx>
      <c:valAx>
        <c:axId val="107714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7132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List1!$C$378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List1!$B$379:$B$390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List1!$C$379:$C$390</c:f>
              <c:numCache>
                <c:formatCode>General</c:formatCode>
                <c:ptCount val="12"/>
                <c:pt idx="0">
                  <c:v>52</c:v>
                </c:pt>
                <c:pt idx="1">
                  <c:v>34</c:v>
                </c:pt>
                <c:pt idx="2">
                  <c:v>42</c:v>
                </c:pt>
                <c:pt idx="3">
                  <c:v>45</c:v>
                </c:pt>
                <c:pt idx="4">
                  <c:v>47</c:v>
                </c:pt>
                <c:pt idx="5">
                  <c:v>53</c:v>
                </c:pt>
                <c:pt idx="6">
                  <c:v>38</c:v>
                </c:pt>
                <c:pt idx="7">
                  <c:v>47</c:v>
                </c:pt>
                <c:pt idx="8">
                  <c:v>57</c:v>
                </c:pt>
                <c:pt idx="9">
                  <c:v>62</c:v>
                </c:pt>
                <c:pt idx="10">
                  <c:v>52</c:v>
                </c:pt>
                <c:pt idx="11">
                  <c:v>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726720"/>
        <c:axId val="107728256"/>
      </c:lineChart>
      <c:catAx>
        <c:axId val="107726720"/>
        <c:scaling>
          <c:orientation val="minMax"/>
        </c:scaling>
        <c:delete val="0"/>
        <c:axPos val="b"/>
        <c:majorTickMark val="out"/>
        <c:minorTickMark val="none"/>
        <c:tickLblPos val="nextTo"/>
        <c:crossAx val="107728256"/>
        <c:crosses val="autoZero"/>
        <c:auto val="1"/>
        <c:lblAlgn val="ctr"/>
        <c:lblOffset val="100"/>
        <c:noMultiLvlLbl val="0"/>
      </c:catAx>
      <c:valAx>
        <c:axId val="107728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7267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List1!$D$394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List1!$B$395:$B$406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List1!$D$395:$D$406</c:f>
              <c:numCache>
                <c:formatCode>General</c:formatCode>
                <c:ptCount val="12"/>
                <c:pt idx="0">
                  <c:v>11</c:v>
                </c:pt>
                <c:pt idx="1">
                  <c:v>12</c:v>
                </c:pt>
                <c:pt idx="2">
                  <c:v>26</c:v>
                </c:pt>
                <c:pt idx="3">
                  <c:v>17</c:v>
                </c:pt>
                <c:pt idx="4">
                  <c:v>22</c:v>
                </c:pt>
                <c:pt idx="5">
                  <c:v>28</c:v>
                </c:pt>
                <c:pt idx="6">
                  <c:v>32</c:v>
                </c:pt>
                <c:pt idx="7">
                  <c:v>32</c:v>
                </c:pt>
                <c:pt idx="8">
                  <c:v>28</c:v>
                </c:pt>
                <c:pt idx="9">
                  <c:v>20</c:v>
                </c:pt>
                <c:pt idx="10">
                  <c:v>14</c:v>
                </c:pt>
                <c:pt idx="11">
                  <c:v>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106560"/>
        <c:axId val="115108096"/>
      </c:lineChart>
      <c:catAx>
        <c:axId val="115106560"/>
        <c:scaling>
          <c:orientation val="minMax"/>
        </c:scaling>
        <c:delete val="0"/>
        <c:axPos val="b"/>
        <c:majorTickMark val="out"/>
        <c:minorTickMark val="none"/>
        <c:tickLblPos val="nextTo"/>
        <c:crossAx val="115108096"/>
        <c:crosses val="autoZero"/>
        <c:auto val="1"/>
        <c:lblAlgn val="ctr"/>
        <c:lblOffset val="100"/>
        <c:noMultiLvlLbl val="0"/>
      </c:catAx>
      <c:valAx>
        <c:axId val="115108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1065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List1!$C$394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List1!$B$395:$B$406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List1!$C$395:$C$406</c:f>
              <c:numCache>
                <c:formatCode>General</c:formatCode>
                <c:ptCount val="12"/>
                <c:pt idx="0">
                  <c:v>46</c:v>
                </c:pt>
                <c:pt idx="1">
                  <c:v>43</c:v>
                </c:pt>
                <c:pt idx="2">
                  <c:v>38</c:v>
                </c:pt>
                <c:pt idx="3">
                  <c:v>46</c:v>
                </c:pt>
                <c:pt idx="4">
                  <c:v>41</c:v>
                </c:pt>
                <c:pt idx="5">
                  <c:v>25</c:v>
                </c:pt>
                <c:pt idx="6">
                  <c:v>10</c:v>
                </c:pt>
                <c:pt idx="7">
                  <c:v>10</c:v>
                </c:pt>
                <c:pt idx="8">
                  <c:v>30</c:v>
                </c:pt>
                <c:pt idx="9">
                  <c:v>46</c:v>
                </c:pt>
                <c:pt idx="10">
                  <c:v>64</c:v>
                </c:pt>
                <c:pt idx="11">
                  <c:v>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140480"/>
        <c:axId val="115142016"/>
      </c:lineChart>
      <c:catAx>
        <c:axId val="115140480"/>
        <c:scaling>
          <c:orientation val="minMax"/>
        </c:scaling>
        <c:delete val="0"/>
        <c:axPos val="b"/>
        <c:majorTickMark val="out"/>
        <c:minorTickMark val="none"/>
        <c:tickLblPos val="nextTo"/>
        <c:crossAx val="115142016"/>
        <c:crosses val="autoZero"/>
        <c:auto val="1"/>
        <c:lblAlgn val="ctr"/>
        <c:lblOffset val="100"/>
        <c:noMultiLvlLbl val="0"/>
      </c:catAx>
      <c:valAx>
        <c:axId val="115142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1404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List1!$D$411</c:f>
              <c:strCache>
                <c:ptCount val="1"/>
                <c:pt idx="0">
                  <c:v>mm </c:v>
                </c:pt>
              </c:strCache>
            </c:strRef>
          </c:tx>
          <c:marker>
            <c:symbol val="none"/>
          </c:marker>
          <c:cat>
            <c:strRef>
              <c:f>List1!$B$412:$B$423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List1!$D$412:$D$423</c:f>
              <c:numCache>
                <c:formatCode>General</c:formatCode>
                <c:ptCount val="12"/>
                <c:pt idx="0">
                  <c:v>17</c:v>
                </c:pt>
                <c:pt idx="1">
                  <c:v>22</c:v>
                </c:pt>
                <c:pt idx="2">
                  <c:v>18</c:v>
                </c:pt>
                <c:pt idx="3">
                  <c:v>22</c:v>
                </c:pt>
                <c:pt idx="4">
                  <c:v>20</c:v>
                </c:pt>
                <c:pt idx="5">
                  <c:v>33</c:v>
                </c:pt>
                <c:pt idx="6">
                  <c:v>32</c:v>
                </c:pt>
                <c:pt idx="7">
                  <c:v>34</c:v>
                </c:pt>
                <c:pt idx="8">
                  <c:v>44</c:v>
                </c:pt>
                <c:pt idx="9">
                  <c:v>30</c:v>
                </c:pt>
                <c:pt idx="10">
                  <c:v>33</c:v>
                </c:pt>
                <c:pt idx="11">
                  <c:v>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184384"/>
        <c:axId val="115185920"/>
      </c:lineChart>
      <c:catAx>
        <c:axId val="115184384"/>
        <c:scaling>
          <c:orientation val="minMax"/>
        </c:scaling>
        <c:delete val="0"/>
        <c:axPos val="b"/>
        <c:majorTickMark val="out"/>
        <c:minorTickMark val="none"/>
        <c:tickLblPos val="nextTo"/>
        <c:crossAx val="115185920"/>
        <c:crosses val="autoZero"/>
        <c:auto val="1"/>
        <c:lblAlgn val="ctr"/>
        <c:lblOffset val="100"/>
        <c:noMultiLvlLbl val="0"/>
      </c:catAx>
      <c:valAx>
        <c:axId val="115185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1843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List1!$C$411</c:f>
              <c:strCache>
                <c:ptCount val="1"/>
                <c:pt idx="0">
                  <c:v>°C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List1!$B$412:$B$423</c:f>
              <c:strCache>
                <c:ptCount val="12"/>
                <c:pt idx="0">
                  <c:v>Leden 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List1!$C$412:$C$423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11</c:v>
                </c:pt>
                <c:pt idx="4">
                  <c:v>16</c:v>
                </c:pt>
                <c:pt idx="5">
                  <c:v>20</c:v>
                </c:pt>
                <c:pt idx="6">
                  <c:v>23</c:v>
                </c:pt>
                <c:pt idx="7">
                  <c:v>22</c:v>
                </c:pt>
                <c:pt idx="8">
                  <c:v>16</c:v>
                </c:pt>
                <c:pt idx="9">
                  <c:v>10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121600"/>
        <c:axId val="34123136"/>
      </c:lineChart>
      <c:catAx>
        <c:axId val="34121600"/>
        <c:scaling>
          <c:orientation val="minMax"/>
        </c:scaling>
        <c:delete val="0"/>
        <c:axPos val="b"/>
        <c:majorTickMark val="out"/>
        <c:minorTickMark val="none"/>
        <c:tickLblPos val="nextTo"/>
        <c:crossAx val="34123136"/>
        <c:crosses val="autoZero"/>
        <c:auto val="1"/>
        <c:lblAlgn val="ctr"/>
        <c:lblOffset val="100"/>
        <c:noMultiLvlLbl val="0"/>
      </c:catAx>
      <c:valAx>
        <c:axId val="34123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1216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FA6BBAA-FF21-48BC-9A45-B1BD78A54DC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EBCC36C-0C2C-40AD-BED9-3F865BA95DDB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35209"/>
            <a:ext cx="7772400" cy="4267200"/>
          </a:xfrm>
        </p:spPr>
        <p:txBody>
          <a:bodyPr/>
          <a:lstStyle/>
          <a:p>
            <a:r>
              <a:rPr lang="cs-CZ" dirty="0" smtClean="0"/>
              <a:t>Státy Evropské </a:t>
            </a:r>
            <a:r>
              <a:rPr lang="cs-CZ" dirty="0" smtClean="0"/>
              <a:t>unie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640" y="4725144"/>
            <a:ext cx="6400800" cy="121920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Hlavní města</a:t>
            </a:r>
          </a:p>
          <a:p>
            <a:r>
              <a:rPr lang="cs-CZ" sz="1400" dirty="0" smtClean="0"/>
              <a:t> </a:t>
            </a:r>
            <a:endParaRPr lang="cs-CZ" sz="14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6588224" y="5988454"/>
            <a:ext cx="2232248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</a:lstStyle>
          <a:p>
            <a:pPr algn="ctr">
              <a:spcBef>
                <a:spcPct val="20000"/>
              </a:spcBef>
            </a:pPr>
            <a:r>
              <a:rPr lang="cs-CZ" sz="1600" dirty="0">
                <a:solidFill>
                  <a:schemeClr val="tx1">
                    <a:tint val="75000"/>
                  </a:schemeClr>
                </a:solidFill>
                <a:latin typeface="+mj-lt"/>
              </a:rPr>
              <a:t>Lenka </a:t>
            </a:r>
            <a:r>
              <a:rPr lang="cs-CZ" sz="1600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Zdeňková</a:t>
            </a:r>
          </a:p>
          <a:p>
            <a:pPr algn="ctr">
              <a:spcBef>
                <a:spcPct val="20000"/>
              </a:spcBef>
            </a:pPr>
            <a:r>
              <a:rPr lang="cs-CZ" sz="1600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23. 6. 2012</a:t>
            </a:r>
            <a:endParaRPr lang="cs-CZ" sz="1600" dirty="0">
              <a:solidFill>
                <a:schemeClr val="tx1">
                  <a:tint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310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229600" cy="1600200"/>
          </a:xfrm>
        </p:spPr>
        <p:txBody>
          <a:bodyPr/>
          <a:lstStyle/>
          <a:p>
            <a:r>
              <a:rPr lang="cs-CZ" dirty="0" smtClean="0"/>
              <a:t>Belgie – Brusel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</a:t>
            </a:r>
            <a:r>
              <a:rPr lang="cs-CZ" dirty="0"/>
              <a:t>: 30 529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 </a:t>
            </a:r>
            <a:r>
              <a:rPr lang="cs-CZ" dirty="0"/>
              <a:t>10 583 </a:t>
            </a:r>
            <a:r>
              <a:rPr lang="cs-CZ" dirty="0" smtClean="0"/>
              <a:t>382</a:t>
            </a:r>
          </a:p>
          <a:p>
            <a:r>
              <a:rPr lang="cs-CZ" dirty="0" smtClean="0"/>
              <a:t>Oficiální jazyk: nizozemština, </a:t>
            </a:r>
            <a:r>
              <a:rPr lang="cs-CZ" dirty="0"/>
              <a:t>francouzština, </a:t>
            </a:r>
            <a:r>
              <a:rPr lang="cs-CZ" dirty="0" smtClean="0"/>
              <a:t>němčina</a:t>
            </a:r>
          </a:p>
          <a:p>
            <a:r>
              <a:rPr lang="cs-CZ" dirty="0" smtClean="0"/>
              <a:t>Ústavní zřízení: </a:t>
            </a:r>
            <a:r>
              <a:rPr lang="cs-CZ" dirty="0"/>
              <a:t>federativní konstituční monarchie</a:t>
            </a:r>
            <a:endParaRPr lang="cs-CZ" dirty="0" smtClean="0"/>
          </a:p>
          <a:p>
            <a:r>
              <a:rPr lang="cs-CZ" dirty="0" smtClean="0"/>
              <a:t>Měna: euro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32656"/>
            <a:ext cx="1639069" cy="109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36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00200"/>
          </a:xfrm>
        </p:spPr>
        <p:txBody>
          <a:bodyPr/>
          <a:lstStyle/>
          <a:p>
            <a:r>
              <a:rPr lang="cs-CZ" dirty="0" smtClean="0"/>
              <a:t>Průběh počasí v hlavním </a:t>
            </a:r>
            <a:r>
              <a:rPr lang="cs-CZ" dirty="0"/>
              <a:t>m</a:t>
            </a:r>
            <a:r>
              <a:rPr lang="cs-CZ" dirty="0" smtClean="0"/>
              <a:t>ěstě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13" name="Zástupný symbol pro obsah 12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63903812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Zástupný symbol pro obsah 1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23387017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2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35212"/>
            <a:ext cx="8229600" cy="1600200"/>
          </a:xfrm>
        </p:spPr>
        <p:txBody>
          <a:bodyPr/>
          <a:lstStyle/>
          <a:p>
            <a:r>
              <a:rPr lang="cs-CZ" dirty="0" smtClean="0"/>
              <a:t>Bulharsko – Sofie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110 </a:t>
            </a:r>
            <a:r>
              <a:rPr lang="cs-CZ" dirty="0"/>
              <a:t>993,6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7 262 675</a:t>
            </a:r>
          </a:p>
          <a:p>
            <a:r>
              <a:rPr lang="cs-CZ" dirty="0"/>
              <a:t>Oficiální jazyk: </a:t>
            </a:r>
            <a:r>
              <a:rPr lang="cs-CZ" dirty="0" smtClean="0"/>
              <a:t>bulharština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</a:t>
            </a:r>
            <a:r>
              <a:rPr lang="cs-CZ" dirty="0" smtClean="0"/>
              <a:t>republika</a:t>
            </a:r>
          </a:p>
          <a:p>
            <a:r>
              <a:rPr lang="cs-CZ" dirty="0" smtClean="0"/>
              <a:t>Měna</a:t>
            </a:r>
            <a:r>
              <a:rPr lang="cs-CZ" dirty="0"/>
              <a:t>: </a:t>
            </a:r>
            <a:r>
              <a:rPr lang="cs-CZ" dirty="0" smtClean="0"/>
              <a:t>lev</a:t>
            </a:r>
            <a:endParaRPr lang="cs-CZ" dirty="0"/>
          </a:p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43912"/>
            <a:ext cx="1638000" cy="9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23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hlavním městě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917308342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Zástupný symbol pro obsah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10188607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699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0"/>
            <a:ext cx="8085584" cy="1600200"/>
          </a:xfrm>
        </p:spPr>
        <p:txBody>
          <a:bodyPr/>
          <a:lstStyle/>
          <a:p>
            <a:r>
              <a:rPr lang="cs-CZ" dirty="0" smtClean="0"/>
              <a:t>Česká republika – 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78 </a:t>
            </a:r>
            <a:r>
              <a:rPr lang="cs-CZ" dirty="0" smtClean="0"/>
              <a:t>867 km²</a:t>
            </a:r>
          </a:p>
          <a:p>
            <a:r>
              <a:rPr lang="cs-CZ" dirty="0"/>
              <a:t>Počet obyvatel: 10 505 </a:t>
            </a:r>
            <a:r>
              <a:rPr lang="cs-CZ" dirty="0" smtClean="0"/>
              <a:t>445</a:t>
            </a:r>
          </a:p>
          <a:p>
            <a:r>
              <a:rPr lang="cs-CZ" dirty="0" smtClean="0"/>
              <a:t>Oficiální jazyk: čeština</a:t>
            </a:r>
          </a:p>
          <a:p>
            <a:r>
              <a:rPr lang="cs-CZ" dirty="0" smtClean="0"/>
              <a:t>Ústavní zřízení: </a:t>
            </a:r>
            <a:r>
              <a:rPr lang="cs-CZ" dirty="0"/>
              <a:t>p</a:t>
            </a:r>
            <a:r>
              <a:rPr lang="cs-CZ" dirty="0" smtClean="0"/>
              <a:t>arlamentní republika</a:t>
            </a:r>
            <a:endParaRPr lang="cs-CZ" dirty="0"/>
          </a:p>
          <a:p>
            <a:r>
              <a:rPr lang="cs-CZ" dirty="0"/>
              <a:t>Měna: </a:t>
            </a:r>
            <a:r>
              <a:rPr lang="cs-CZ" dirty="0" smtClean="0"/>
              <a:t>koruna česká</a:t>
            </a:r>
            <a:endParaRPr lang="cs-CZ" dirty="0"/>
          </a:p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478391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82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hlavním městě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774586673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Zástupný symbol pro obsah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71412319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1649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-34737"/>
            <a:ext cx="8229600" cy="1600200"/>
          </a:xfrm>
        </p:spPr>
        <p:txBody>
          <a:bodyPr/>
          <a:lstStyle/>
          <a:p>
            <a:r>
              <a:rPr lang="cs-CZ" dirty="0" smtClean="0"/>
              <a:t>Dánsko – Kodaň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43 094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5 564 </a:t>
            </a:r>
            <a:r>
              <a:rPr lang="cs-CZ" dirty="0" smtClean="0"/>
              <a:t>219</a:t>
            </a:r>
          </a:p>
          <a:p>
            <a:r>
              <a:rPr lang="cs-CZ" dirty="0" smtClean="0"/>
              <a:t>Oficiální jazyk: dánština</a:t>
            </a:r>
            <a:endParaRPr lang="cs-CZ" dirty="0"/>
          </a:p>
          <a:p>
            <a:r>
              <a:rPr lang="cs-CZ" dirty="0"/>
              <a:t>Ústavní zřízení: konstituční monarchie</a:t>
            </a:r>
          </a:p>
          <a:p>
            <a:r>
              <a:rPr lang="cs-CZ" dirty="0" smtClean="0"/>
              <a:t>Měna: dánská koruna</a:t>
            </a:r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8"/>
            <a:ext cx="1638000" cy="123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34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hlavním městě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</a:t>
            </a:r>
            <a:r>
              <a:rPr lang="cs-CZ" dirty="0" smtClean="0"/>
              <a:t>měsíční 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45694715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796188067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018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236" y="-99392"/>
            <a:ext cx="8229600" cy="1600200"/>
          </a:xfrm>
        </p:spPr>
        <p:txBody>
          <a:bodyPr/>
          <a:lstStyle/>
          <a:p>
            <a:r>
              <a:rPr lang="cs-CZ" dirty="0" smtClean="0"/>
              <a:t>Estonsko – </a:t>
            </a:r>
            <a:r>
              <a:rPr lang="cs-CZ" dirty="0"/>
              <a:t>Tallinn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45 226 </a:t>
            </a:r>
            <a:r>
              <a:rPr lang="cs-CZ" dirty="0" smtClean="0"/>
              <a:t>km²</a:t>
            </a:r>
          </a:p>
          <a:p>
            <a:r>
              <a:rPr lang="cs-CZ" dirty="0"/>
              <a:t>Počet obyvatel: 1 339  681</a:t>
            </a:r>
          </a:p>
          <a:p>
            <a:r>
              <a:rPr lang="cs-CZ" dirty="0"/>
              <a:t>Oficiální jazyk: </a:t>
            </a:r>
            <a:r>
              <a:rPr lang="cs-CZ" dirty="0" smtClean="0"/>
              <a:t>estonština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</a:t>
            </a:r>
            <a:r>
              <a:rPr lang="cs-CZ" dirty="0" smtClean="0"/>
              <a:t>republika</a:t>
            </a:r>
            <a:endParaRPr lang="cs-CZ" dirty="0"/>
          </a:p>
          <a:p>
            <a:r>
              <a:rPr lang="cs-CZ" dirty="0"/>
              <a:t>Měna: </a:t>
            </a:r>
            <a:r>
              <a:rPr lang="cs-CZ" dirty="0" smtClean="0"/>
              <a:t>euro</a:t>
            </a:r>
            <a:endParaRPr lang="cs-CZ" dirty="0"/>
          </a:p>
          <a:p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0648"/>
            <a:ext cx="1638000" cy="104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157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hlavním městě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9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676858717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50631089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00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-34737"/>
            <a:ext cx="8229600" cy="1600200"/>
          </a:xfrm>
        </p:spPr>
        <p:txBody>
          <a:bodyPr/>
          <a:lstStyle/>
          <a:p>
            <a:r>
              <a:rPr lang="cs-CZ" dirty="0" smtClean="0"/>
              <a:t>Finsko – Helsinky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338 145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5 350 </a:t>
            </a:r>
            <a:r>
              <a:rPr lang="cs-CZ" dirty="0" smtClean="0"/>
              <a:t>000</a:t>
            </a:r>
          </a:p>
          <a:p>
            <a:r>
              <a:rPr lang="cs-CZ" dirty="0" smtClean="0"/>
              <a:t>Oficiální jazyk: </a:t>
            </a:r>
            <a:r>
              <a:rPr lang="cs-CZ" dirty="0"/>
              <a:t>finština, švédština</a:t>
            </a:r>
          </a:p>
          <a:p>
            <a:r>
              <a:rPr lang="cs-CZ" dirty="0"/>
              <a:t>Ústavní zřízení: parlamentní republika</a:t>
            </a:r>
          </a:p>
          <a:p>
            <a:r>
              <a:rPr lang="cs-CZ" dirty="0"/>
              <a:t>Měna: </a:t>
            </a:r>
            <a:r>
              <a:rPr lang="cs-CZ" dirty="0" smtClean="0"/>
              <a:t>euro</a:t>
            </a:r>
            <a:endParaRPr lang="cs-CZ" dirty="0"/>
          </a:p>
          <a:p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56851"/>
            <a:ext cx="1638000" cy="997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10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hlavním městě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69391514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Zástupný symbol pro obsah 11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572729910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57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600200"/>
          </a:xfrm>
        </p:spPr>
        <p:txBody>
          <a:bodyPr/>
          <a:lstStyle/>
          <a:p>
            <a:r>
              <a:rPr lang="cs-CZ" dirty="0" smtClean="0"/>
              <a:t>Francie – Paříž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547 030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62 880 </a:t>
            </a:r>
            <a:r>
              <a:rPr lang="cs-CZ" dirty="0" smtClean="0"/>
              <a:t>529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francouzština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</a:t>
            </a:r>
            <a:r>
              <a:rPr lang="cs-CZ" dirty="0" err="1"/>
              <a:t>poloprezidentská</a:t>
            </a:r>
            <a:r>
              <a:rPr lang="cs-CZ" dirty="0"/>
              <a:t> republika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041" y="307432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85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hlavním městě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74651020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62115841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Irsko – Dublin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70 273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4 234 925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irština, </a:t>
            </a:r>
            <a:r>
              <a:rPr lang="cs-CZ" dirty="0" smtClean="0"/>
              <a:t>angličtina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republika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6672"/>
            <a:ext cx="1638000" cy="81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84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hlavním městě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84071668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07544162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 – Řím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301 338 km²</a:t>
            </a:r>
          </a:p>
          <a:p>
            <a:r>
              <a:rPr lang="cs-CZ" dirty="0"/>
              <a:t>Počet obyvatel: 60 115 </a:t>
            </a:r>
            <a:r>
              <a:rPr lang="cs-CZ" dirty="0" smtClean="0"/>
              <a:t>625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italština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republika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4664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2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218757404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39134976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Kypr – Nikósie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9 251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689 </a:t>
            </a:r>
            <a:r>
              <a:rPr lang="cs-CZ" dirty="0" smtClean="0"/>
              <a:t>565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řečtina, </a:t>
            </a:r>
            <a:r>
              <a:rPr lang="cs-CZ" dirty="0" smtClean="0"/>
              <a:t>turečtina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prezidentská republika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32656"/>
            <a:ext cx="1638000" cy="9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13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2985389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511622172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 – </a:t>
            </a:r>
            <a:r>
              <a:rPr lang="cs-CZ" dirty="0"/>
              <a:t>Vilnius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65 200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3 195 702</a:t>
            </a:r>
          </a:p>
          <a:p>
            <a:r>
              <a:rPr lang="cs-CZ" dirty="0"/>
              <a:t>Oficiální jazyk: </a:t>
            </a:r>
            <a:r>
              <a:rPr lang="cs-CZ" dirty="0" smtClean="0"/>
              <a:t>litevština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</a:t>
            </a:r>
            <a:r>
              <a:rPr lang="cs-CZ" dirty="0" smtClean="0"/>
              <a:t>: </a:t>
            </a:r>
            <a:r>
              <a:rPr lang="cs-CZ" dirty="0"/>
              <a:t>parlamentní republika</a:t>
            </a:r>
          </a:p>
          <a:p>
            <a:r>
              <a:rPr lang="cs-CZ" dirty="0"/>
              <a:t>Měna: litevský </a:t>
            </a:r>
            <a:r>
              <a:rPr lang="cs-CZ" dirty="0" err="1"/>
              <a:t>litas</a:t>
            </a:r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4664"/>
            <a:ext cx="1638000" cy="9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38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18754469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44071167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600200"/>
          </a:xfrm>
        </p:spPr>
        <p:txBody>
          <a:bodyPr/>
          <a:lstStyle/>
          <a:p>
            <a:r>
              <a:rPr lang="cs-CZ" dirty="0" smtClean="0"/>
              <a:t>Lotyšsko – Riga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64 589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2 248 </a:t>
            </a:r>
            <a:r>
              <a:rPr lang="cs-CZ" dirty="0" smtClean="0"/>
              <a:t>000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lotyština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republika</a:t>
            </a:r>
          </a:p>
          <a:p>
            <a:r>
              <a:rPr lang="cs-CZ" dirty="0" smtClean="0"/>
              <a:t>Měna: lotyšský </a:t>
            </a:r>
            <a:r>
              <a:rPr lang="cs-CZ" dirty="0"/>
              <a:t>lat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737" y="546588"/>
            <a:ext cx="1638000" cy="81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4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5418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48984080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927522525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651304" cy="1600200"/>
          </a:xfrm>
        </p:spPr>
        <p:txBody>
          <a:bodyPr/>
          <a:lstStyle/>
          <a:p>
            <a:r>
              <a:rPr lang="cs-CZ" dirty="0" smtClean="0"/>
              <a:t>Lucembursko – Lucemburk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2 586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491 775 </a:t>
            </a:r>
            <a:endParaRPr lang="cs-CZ" dirty="0" smtClean="0"/>
          </a:p>
          <a:p>
            <a:r>
              <a:rPr lang="cs-CZ" dirty="0" smtClean="0"/>
              <a:t>Oficiální </a:t>
            </a:r>
            <a:r>
              <a:rPr lang="cs-CZ" dirty="0"/>
              <a:t>jazyk: lucemburština, němčina, </a:t>
            </a:r>
            <a:r>
              <a:rPr lang="cs-CZ" dirty="0" smtClean="0"/>
              <a:t>francouzština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</a:t>
            </a:r>
            <a:r>
              <a:rPr lang="cs-CZ" dirty="0" smtClean="0"/>
              <a:t>velkovévodství</a:t>
            </a:r>
          </a:p>
          <a:p>
            <a:r>
              <a:rPr lang="cs-CZ" dirty="0" smtClean="0"/>
              <a:t>Měna</a:t>
            </a:r>
            <a:r>
              <a:rPr lang="cs-CZ" dirty="0"/>
              <a:t>: </a:t>
            </a:r>
            <a:r>
              <a:rPr lang="cs-CZ" dirty="0" smtClean="0"/>
              <a:t>euro</a:t>
            </a:r>
            <a:endParaRPr lang="cs-CZ" dirty="0"/>
          </a:p>
          <a:p>
            <a:endParaRPr lang="cs-CZ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49041"/>
            <a:ext cx="1638000" cy="9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01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56313254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25325998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 – </a:t>
            </a:r>
            <a:r>
              <a:rPr lang="cs-CZ" dirty="0"/>
              <a:t>Valletta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316 </a:t>
            </a:r>
            <a:r>
              <a:rPr lang="cs-CZ" dirty="0" smtClean="0"/>
              <a:t>km²</a:t>
            </a:r>
          </a:p>
          <a:p>
            <a:r>
              <a:rPr lang="cs-CZ" dirty="0"/>
              <a:t>Hustota </a:t>
            </a:r>
            <a:r>
              <a:rPr lang="cs-CZ" dirty="0" smtClean="0"/>
              <a:t>zalidnění: </a:t>
            </a:r>
            <a:r>
              <a:rPr lang="cs-CZ" dirty="0"/>
              <a:t>1 267 ob. / 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Oficiální jazyk: </a:t>
            </a:r>
            <a:r>
              <a:rPr lang="cs-CZ" dirty="0"/>
              <a:t>maltština, angličtina</a:t>
            </a:r>
            <a:endParaRPr lang="cs-CZ" dirty="0" smtClean="0"/>
          </a:p>
          <a:p>
            <a:r>
              <a:rPr lang="cs-CZ" dirty="0" smtClean="0"/>
              <a:t>Ústavní </a:t>
            </a:r>
            <a:r>
              <a:rPr lang="cs-CZ" dirty="0"/>
              <a:t>zřízení: parlamentní </a:t>
            </a:r>
            <a:r>
              <a:rPr lang="cs-CZ" dirty="0" smtClean="0"/>
              <a:t>republika</a:t>
            </a:r>
          </a:p>
          <a:p>
            <a:r>
              <a:rPr lang="cs-CZ" dirty="0" smtClean="0"/>
              <a:t>Měna</a:t>
            </a:r>
            <a:r>
              <a:rPr lang="cs-CZ" dirty="0"/>
              <a:t>: euro</a:t>
            </a:r>
          </a:p>
          <a:p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2656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14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23558482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757618664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396552" y="0"/>
            <a:ext cx="8229600" cy="1600200"/>
          </a:xfrm>
        </p:spPr>
        <p:txBody>
          <a:bodyPr/>
          <a:lstStyle/>
          <a:p>
            <a:r>
              <a:rPr lang="cs-CZ" dirty="0" smtClean="0"/>
              <a:t>Maďarsko – </a:t>
            </a:r>
            <a:r>
              <a:rPr lang="cs-CZ" dirty="0"/>
              <a:t>Budapešť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93 </a:t>
            </a:r>
            <a:r>
              <a:rPr lang="cs-CZ" dirty="0" smtClean="0"/>
              <a:t>030 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9 960 </a:t>
            </a:r>
            <a:r>
              <a:rPr lang="cs-CZ" dirty="0" smtClean="0"/>
              <a:t>000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maďarština</a:t>
            </a:r>
          </a:p>
          <a:p>
            <a:r>
              <a:rPr lang="cs-CZ" dirty="0"/>
              <a:t>Ústavní zřízení: parlamentní republika</a:t>
            </a:r>
          </a:p>
          <a:p>
            <a:r>
              <a:rPr lang="cs-CZ" dirty="0"/>
              <a:t>Měna: forint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941" y="598140"/>
            <a:ext cx="1638000" cy="81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03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822457994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79195853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-25501"/>
            <a:ext cx="8229600" cy="1600200"/>
          </a:xfrm>
        </p:spPr>
        <p:txBody>
          <a:bodyPr/>
          <a:lstStyle/>
          <a:p>
            <a:r>
              <a:rPr lang="cs-CZ" dirty="0" smtClean="0"/>
              <a:t>Německo – Berlín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357 022,9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81 831 </a:t>
            </a:r>
            <a:r>
              <a:rPr lang="cs-CZ" dirty="0" smtClean="0"/>
              <a:t>000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němčina</a:t>
            </a:r>
          </a:p>
          <a:p>
            <a:r>
              <a:rPr lang="cs-CZ" dirty="0" smtClean="0"/>
              <a:t>Ústavní zřízení: </a:t>
            </a:r>
            <a:r>
              <a:rPr lang="cs-CZ" dirty="0"/>
              <a:t>federativní parlamentní republika</a:t>
            </a:r>
          </a:p>
          <a:p>
            <a:r>
              <a:rPr lang="cs-CZ" dirty="0"/>
              <a:t>Měna: </a:t>
            </a:r>
            <a:r>
              <a:rPr lang="cs-CZ" dirty="0" smtClean="0"/>
              <a:t>euro</a:t>
            </a:r>
            <a:endParaRPr lang="cs-CZ" dirty="0"/>
          </a:p>
          <a:p>
            <a:endParaRPr lang="cs-CZ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823" y="476672"/>
            <a:ext cx="1638000" cy="9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88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32509615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859431731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08520" y="0"/>
            <a:ext cx="8795320" cy="1600200"/>
          </a:xfrm>
        </p:spPr>
        <p:txBody>
          <a:bodyPr/>
          <a:lstStyle/>
          <a:p>
            <a:r>
              <a:rPr lang="cs-CZ" dirty="0" smtClean="0"/>
              <a:t>Nizozemsko – </a:t>
            </a:r>
            <a:r>
              <a:rPr lang="cs-CZ" dirty="0"/>
              <a:t>Amsterdam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41 526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16 850 </a:t>
            </a:r>
            <a:r>
              <a:rPr lang="cs-CZ" dirty="0" smtClean="0"/>
              <a:t>000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nizozemština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konstituční monarchie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8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5418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51793264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56984993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600200"/>
          </a:xfrm>
        </p:spPr>
        <p:txBody>
          <a:bodyPr/>
          <a:lstStyle/>
          <a:p>
            <a:r>
              <a:rPr lang="cs-CZ" dirty="0" smtClean="0"/>
              <a:t>Polsko – Varšava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312 679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</a:t>
            </a:r>
            <a:r>
              <a:rPr lang="cs-CZ" dirty="0" smtClean="0"/>
              <a:t>: </a:t>
            </a:r>
            <a:r>
              <a:rPr lang="cs-CZ" dirty="0"/>
              <a:t>38 501 </a:t>
            </a:r>
            <a:r>
              <a:rPr lang="cs-CZ" dirty="0" smtClean="0"/>
              <a:t>000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polština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</a:t>
            </a:r>
            <a:r>
              <a:rPr lang="cs-CZ" dirty="0" smtClean="0"/>
              <a:t>republika</a:t>
            </a:r>
          </a:p>
          <a:p>
            <a:r>
              <a:rPr lang="cs-CZ" dirty="0" smtClean="0"/>
              <a:t>Měna</a:t>
            </a:r>
            <a:r>
              <a:rPr lang="cs-CZ" dirty="0"/>
              <a:t>: </a:t>
            </a:r>
            <a:r>
              <a:rPr lang="cs-CZ" dirty="0" err="1"/>
              <a:t>z</a:t>
            </a:r>
            <a:r>
              <a:rPr lang="cs-CZ" dirty="0" err="1" smtClean="0"/>
              <a:t>łoty</a:t>
            </a:r>
            <a:endParaRPr lang="cs-CZ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4664"/>
            <a:ext cx="1638000" cy="10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68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26676236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48388484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252536" y="0"/>
            <a:ext cx="8229600" cy="1600200"/>
          </a:xfrm>
        </p:spPr>
        <p:txBody>
          <a:bodyPr/>
          <a:lstStyle/>
          <a:p>
            <a:r>
              <a:rPr lang="cs-CZ" dirty="0" smtClean="0"/>
              <a:t>Portugalsko – Lisabon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92 391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10 708 </a:t>
            </a:r>
            <a:r>
              <a:rPr lang="cs-CZ" dirty="0" smtClean="0"/>
              <a:t>692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portugalština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republika</a:t>
            </a:r>
          </a:p>
          <a:p>
            <a:r>
              <a:rPr lang="cs-CZ" dirty="0"/>
              <a:t>Měna: </a:t>
            </a:r>
            <a:r>
              <a:rPr lang="cs-CZ" dirty="0" smtClean="0"/>
              <a:t>euro</a:t>
            </a:r>
            <a:endParaRPr lang="cs-CZ" dirty="0"/>
          </a:p>
          <a:p>
            <a:endParaRPr lang="cs-CZ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368" y="332656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4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95959035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19616890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08520" y="0"/>
            <a:ext cx="8229600" cy="1600200"/>
          </a:xfrm>
        </p:spPr>
        <p:txBody>
          <a:bodyPr/>
          <a:lstStyle/>
          <a:p>
            <a:r>
              <a:rPr lang="cs-CZ" dirty="0" smtClean="0"/>
              <a:t>Rakousko – Vídeň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83 871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8 404 252 </a:t>
            </a:r>
            <a:endParaRPr lang="cs-CZ" dirty="0" smtClean="0"/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němčina</a:t>
            </a:r>
            <a:endParaRPr lang="cs-CZ" dirty="0"/>
          </a:p>
          <a:p>
            <a:r>
              <a:rPr lang="cs-CZ" dirty="0"/>
              <a:t>Ústavní zřízení: spolková republika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40612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5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71321932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06349905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396552" y="4066"/>
            <a:ext cx="8229600" cy="1600200"/>
          </a:xfrm>
        </p:spPr>
        <p:txBody>
          <a:bodyPr/>
          <a:lstStyle/>
          <a:p>
            <a:r>
              <a:rPr lang="cs-CZ" dirty="0" smtClean="0"/>
              <a:t>Rumunsko – </a:t>
            </a:r>
            <a:r>
              <a:rPr lang="cs-CZ" dirty="0"/>
              <a:t>Bukurešť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238 391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19 599 </a:t>
            </a:r>
            <a:r>
              <a:rPr lang="cs-CZ" dirty="0" smtClean="0"/>
              <a:t>506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rumunština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</a:t>
            </a:r>
            <a:r>
              <a:rPr lang="cs-CZ" dirty="0" err="1"/>
              <a:t>poloprezidentská</a:t>
            </a:r>
            <a:r>
              <a:rPr lang="cs-CZ" dirty="0"/>
              <a:t> republika</a:t>
            </a:r>
          </a:p>
          <a:p>
            <a:r>
              <a:rPr lang="cs-CZ" dirty="0"/>
              <a:t>Měna: rumunský </a:t>
            </a:r>
            <a:r>
              <a:rPr lang="cs-CZ" dirty="0" err="1"/>
              <a:t>leu</a:t>
            </a:r>
            <a:endParaRPr lang="cs-CZ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2656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05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07090284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92357299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Řecko – Atény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131 940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11 283 </a:t>
            </a:r>
            <a:r>
              <a:rPr lang="cs-CZ" dirty="0" smtClean="0"/>
              <a:t>293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řečtina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republika</a:t>
            </a:r>
          </a:p>
          <a:p>
            <a:r>
              <a:rPr lang="cs-CZ" dirty="0"/>
              <a:t>Měna: </a:t>
            </a:r>
            <a:r>
              <a:rPr lang="cs-CZ" dirty="0" smtClean="0"/>
              <a:t>euro</a:t>
            </a:r>
            <a:endParaRPr lang="cs-CZ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12" y="332656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201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5418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98577765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584099419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396552" y="0"/>
            <a:ext cx="8229600" cy="1600200"/>
          </a:xfrm>
        </p:spPr>
        <p:txBody>
          <a:bodyPr/>
          <a:lstStyle/>
          <a:p>
            <a:r>
              <a:rPr lang="cs-CZ" dirty="0" smtClean="0"/>
              <a:t>Slovensko – Bratislava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49 035 km²</a:t>
            </a:r>
          </a:p>
          <a:p>
            <a:r>
              <a:rPr lang="cs-CZ" dirty="0"/>
              <a:t>Počet obyvatel: 5 440 </a:t>
            </a:r>
            <a:r>
              <a:rPr lang="cs-CZ" dirty="0" smtClean="0"/>
              <a:t>078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slovenština</a:t>
            </a:r>
            <a:endParaRPr lang="cs-CZ" dirty="0"/>
          </a:p>
          <a:p>
            <a:r>
              <a:rPr lang="cs-CZ" dirty="0"/>
              <a:t>Ústavní zřízení: parlamentní republika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4664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71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</a:t>
            </a:r>
            <a:r>
              <a:rPr lang="cs-CZ" dirty="0"/>
              <a:t> v 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71728953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58462938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08520" y="0"/>
            <a:ext cx="8229600" cy="1600200"/>
          </a:xfrm>
        </p:spPr>
        <p:txBody>
          <a:bodyPr/>
          <a:lstStyle/>
          <a:p>
            <a:r>
              <a:rPr lang="cs-CZ" dirty="0" smtClean="0"/>
              <a:t>Slovinsko – </a:t>
            </a:r>
            <a:r>
              <a:rPr lang="cs-CZ" dirty="0"/>
              <a:t>Lublaň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20 </a:t>
            </a:r>
            <a:r>
              <a:rPr lang="cs-CZ" dirty="0" smtClean="0"/>
              <a:t>273 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1 964 </a:t>
            </a:r>
            <a:r>
              <a:rPr lang="cs-CZ" dirty="0" smtClean="0"/>
              <a:t>036</a:t>
            </a:r>
          </a:p>
          <a:p>
            <a:r>
              <a:rPr lang="cs-CZ" dirty="0" smtClean="0"/>
              <a:t>Oficiální jazyk: slovinština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parlamentní republika</a:t>
            </a:r>
          </a:p>
          <a:p>
            <a:r>
              <a:rPr lang="cs-CZ" dirty="0"/>
              <a:t>Měna: euro</a:t>
            </a:r>
          </a:p>
          <a:p>
            <a:endParaRPr lang="cs-CZ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48680"/>
            <a:ext cx="1638000" cy="81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41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1862173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880521949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324544" y="0"/>
            <a:ext cx="9649072" cy="1600200"/>
          </a:xfrm>
        </p:spPr>
        <p:txBody>
          <a:bodyPr/>
          <a:lstStyle/>
          <a:p>
            <a:r>
              <a:rPr lang="cs-CZ" dirty="0" smtClean="0"/>
              <a:t>Spojené království – Londýn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243 610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</a:t>
            </a:r>
            <a:r>
              <a:rPr lang="cs-CZ" dirty="0" smtClean="0"/>
              <a:t>62 </a:t>
            </a:r>
            <a:r>
              <a:rPr lang="cs-CZ" dirty="0"/>
              <a:t>041 </a:t>
            </a:r>
            <a:r>
              <a:rPr lang="cs-CZ" dirty="0" smtClean="0"/>
              <a:t>000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angličtina</a:t>
            </a:r>
            <a:endParaRPr lang="cs-CZ" dirty="0"/>
          </a:p>
          <a:p>
            <a:r>
              <a:rPr lang="cs-CZ" dirty="0"/>
              <a:t>Ústavní zřízení: parlamentní </a:t>
            </a:r>
            <a:r>
              <a:rPr lang="cs-CZ" dirty="0" smtClean="0"/>
              <a:t>monarchie</a:t>
            </a:r>
            <a:endParaRPr lang="cs-CZ" dirty="0"/>
          </a:p>
          <a:p>
            <a:r>
              <a:rPr lang="cs-CZ" dirty="0"/>
              <a:t>Měna: </a:t>
            </a:r>
            <a:r>
              <a:rPr lang="cs-CZ" dirty="0" smtClean="0"/>
              <a:t>libra </a:t>
            </a:r>
            <a:r>
              <a:rPr lang="cs-CZ" dirty="0"/>
              <a:t>šterlinků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628800"/>
            <a:ext cx="1638000" cy="81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69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61732657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848888046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0"/>
            <a:ext cx="8229600" cy="1600200"/>
          </a:xfrm>
        </p:spPr>
        <p:txBody>
          <a:bodyPr/>
          <a:lstStyle/>
          <a:p>
            <a:r>
              <a:rPr lang="cs-CZ" dirty="0" smtClean="0"/>
              <a:t>Španělsko – Madrid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504 782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</a:t>
            </a:r>
            <a:r>
              <a:rPr lang="cs-CZ" dirty="0"/>
              <a:t>obyvatel: 46 063 </a:t>
            </a:r>
            <a:r>
              <a:rPr lang="cs-CZ" dirty="0" smtClean="0"/>
              <a:t>511</a:t>
            </a:r>
          </a:p>
          <a:p>
            <a:r>
              <a:rPr lang="cs-CZ" dirty="0" smtClean="0"/>
              <a:t>Oficiální </a:t>
            </a:r>
            <a:r>
              <a:rPr lang="cs-CZ" dirty="0"/>
              <a:t>jazyk: </a:t>
            </a:r>
            <a:r>
              <a:rPr lang="cs-CZ" dirty="0" smtClean="0"/>
              <a:t>španělština</a:t>
            </a:r>
            <a:endParaRPr lang="cs-CZ" dirty="0"/>
          </a:p>
          <a:p>
            <a:r>
              <a:rPr lang="cs-CZ" dirty="0"/>
              <a:t>Ústavní zřízení: konstituční monarchie</a:t>
            </a:r>
          </a:p>
          <a:p>
            <a:r>
              <a:rPr lang="cs-CZ" dirty="0"/>
              <a:t>Měna: </a:t>
            </a:r>
            <a:r>
              <a:rPr lang="cs-CZ" dirty="0" smtClean="0"/>
              <a:t>euro</a:t>
            </a:r>
            <a:endParaRPr lang="cs-CZ" dirty="0"/>
          </a:p>
          <a:p>
            <a:endParaRPr lang="cs-CZ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2656"/>
            <a:ext cx="1638000" cy="108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71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srážky</a:t>
            </a: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30455333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219943390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324544" y="-25501"/>
            <a:ext cx="8229600" cy="1600200"/>
          </a:xfrm>
        </p:spPr>
        <p:txBody>
          <a:bodyPr/>
          <a:lstStyle/>
          <a:p>
            <a:r>
              <a:rPr lang="cs-CZ" dirty="0" smtClean="0"/>
              <a:t>Švédsko – </a:t>
            </a:r>
            <a:r>
              <a:rPr lang="cs-CZ" dirty="0"/>
              <a:t>Stockholm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Rozloha: 449 964 </a:t>
            </a:r>
            <a:r>
              <a:rPr lang="cs-CZ" dirty="0" smtClean="0"/>
              <a:t>km²</a:t>
            </a:r>
          </a:p>
          <a:p>
            <a:r>
              <a:rPr lang="cs-CZ" dirty="0"/>
              <a:t>Počet </a:t>
            </a:r>
            <a:r>
              <a:rPr lang="cs-CZ" dirty="0" smtClean="0"/>
              <a:t>obyvatel: 9</a:t>
            </a:r>
            <a:r>
              <a:rPr lang="cs-CZ" dirty="0"/>
              <a:t> 316 000 </a:t>
            </a:r>
          </a:p>
          <a:p>
            <a:r>
              <a:rPr lang="cs-CZ" dirty="0"/>
              <a:t>Oficiální jazyk: </a:t>
            </a:r>
            <a:r>
              <a:rPr lang="cs-CZ" dirty="0" smtClean="0"/>
              <a:t>švédština</a:t>
            </a:r>
          </a:p>
          <a:p>
            <a:r>
              <a:rPr lang="cs-CZ" dirty="0" smtClean="0"/>
              <a:t>Ústavní </a:t>
            </a:r>
            <a:r>
              <a:rPr lang="cs-CZ" dirty="0"/>
              <a:t>zřízení: konstituční monarchie</a:t>
            </a:r>
          </a:p>
          <a:p>
            <a:r>
              <a:rPr lang="cs-CZ" dirty="0"/>
              <a:t>Měna: švédská </a:t>
            </a:r>
            <a:r>
              <a:rPr lang="cs-CZ" dirty="0" smtClean="0"/>
              <a:t>koruna</a:t>
            </a:r>
            <a:endParaRPr lang="cs-CZ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4664"/>
            <a:ext cx="1638000" cy="10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5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00608"/>
            <a:ext cx="8229600" cy="1600200"/>
          </a:xfrm>
        </p:spPr>
        <p:txBody>
          <a:bodyPr/>
          <a:lstStyle/>
          <a:p>
            <a:r>
              <a:rPr lang="cs-CZ" dirty="0"/>
              <a:t>Průběh </a:t>
            </a:r>
            <a:r>
              <a:rPr lang="cs-CZ" dirty="0" smtClean="0"/>
              <a:t>počasí v </a:t>
            </a:r>
            <a:r>
              <a:rPr lang="cs-CZ" dirty="0"/>
              <a:t>hlavním městě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Průměrné měsíční </a:t>
            </a:r>
            <a:r>
              <a:rPr lang="cs-CZ" dirty="0" smtClean="0"/>
              <a:t>srážky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887653888"/>
              </p:ext>
            </p:extLst>
          </p:nvPr>
        </p:nvGraphicFramePr>
        <p:xfrm>
          <a:off x="4672013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78162681"/>
              </p:ext>
            </p:extLst>
          </p:nvPr>
        </p:nvGraphicFramePr>
        <p:xfrm>
          <a:off x="457200" y="2212975"/>
          <a:ext cx="4041775" cy="391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763488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5620888"/>
            <a:ext cx="7931224" cy="1257003"/>
          </a:xfrm>
        </p:spPr>
        <p:txBody>
          <a:bodyPr>
            <a:normAutofit/>
          </a:bodyPr>
          <a:lstStyle/>
          <a:p>
            <a:r>
              <a:rPr lang="cs-CZ" sz="2000" dirty="0" smtClean="0"/>
              <a:t>Použité zdroje: Wikipedie – otevřená encyklopedie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80900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174</TotalTime>
  <Words>724</Words>
  <Application>Microsoft Office PowerPoint</Application>
  <PresentationFormat>Předvádění na obrazovce (4:3)</PresentationFormat>
  <Paragraphs>250</Paragraphs>
  <Slides>56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56</vt:i4>
      </vt:variant>
    </vt:vector>
  </HeadingPairs>
  <TitlesOfParts>
    <vt:vector size="57" baseType="lpstr">
      <vt:lpstr>Exekutivní</vt:lpstr>
      <vt:lpstr>Státy Evropské unie</vt:lpstr>
      <vt:lpstr>Belgie – Brusel</vt:lpstr>
      <vt:lpstr>Průběh počasí v hlavním městě</vt:lpstr>
      <vt:lpstr>Bulharsko – Sofie</vt:lpstr>
      <vt:lpstr>Průběh počasí v hlavním městě</vt:lpstr>
      <vt:lpstr>Česká republika – Praha</vt:lpstr>
      <vt:lpstr>Průběh počasí v hlavním městě</vt:lpstr>
      <vt:lpstr>Dánsko – Kodaň</vt:lpstr>
      <vt:lpstr>Průběh počasí v hlavním městě</vt:lpstr>
      <vt:lpstr>Estonsko – Tallinn</vt:lpstr>
      <vt:lpstr>Průběh počasí v hlavním městě</vt:lpstr>
      <vt:lpstr>Finsko – Helsinky</vt:lpstr>
      <vt:lpstr>Průběh počasí v hlavním městě</vt:lpstr>
      <vt:lpstr>Francie – Paříž</vt:lpstr>
      <vt:lpstr>Průběh počasí v hlavním městě</vt:lpstr>
      <vt:lpstr>Irsko – Dublin</vt:lpstr>
      <vt:lpstr>Průběh počasí v hlavním městě</vt:lpstr>
      <vt:lpstr>Itálie – Řím</vt:lpstr>
      <vt:lpstr>Průběh počasí v hlavním městě</vt:lpstr>
      <vt:lpstr>Kypr – Nikósie</vt:lpstr>
      <vt:lpstr>Průběh počasí v hlavním městě</vt:lpstr>
      <vt:lpstr>Litva – Vilnius</vt:lpstr>
      <vt:lpstr>Průběh počasí  v hlavním městě</vt:lpstr>
      <vt:lpstr>Lotyšsko – Riga</vt:lpstr>
      <vt:lpstr>Průběh počasí v hlavním městě</vt:lpstr>
      <vt:lpstr>Lucembursko – Lucemburk</vt:lpstr>
      <vt:lpstr>Průběh počasí v hlavním městě</vt:lpstr>
      <vt:lpstr>Malta – Valletta</vt:lpstr>
      <vt:lpstr>Průběh počasí v hlavním městě</vt:lpstr>
      <vt:lpstr>Maďarsko – Budapešť</vt:lpstr>
      <vt:lpstr>Průběh počasí v hlavním městě</vt:lpstr>
      <vt:lpstr>Německo – Berlín</vt:lpstr>
      <vt:lpstr>Průběh počasí v hlavním městě</vt:lpstr>
      <vt:lpstr>Nizozemsko – Amsterdam</vt:lpstr>
      <vt:lpstr>Průběh počasí v hlavním městě</vt:lpstr>
      <vt:lpstr>Polsko – Varšava</vt:lpstr>
      <vt:lpstr>Průběh počasí v hlavním městě</vt:lpstr>
      <vt:lpstr>Portugalsko – Lisabon</vt:lpstr>
      <vt:lpstr>Průběh počasí v hlavním městě</vt:lpstr>
      <vt:lpstr>Rakousko – Vídeň</vt:lpstr>
      <vt:lpstr>Průběh počasí v hlavním městě</vt:lpstr>
      <vt:lpstr>Rumunsko – Bukurešť</vt:lpstr>
      <vt:lpstr>Průběh počasí v hlavním městě</vt:lpstr>
      <vt:lpstr>Řecko – Atény</vt:lpstr>
      <vt:lpstr>Průběh počasí v hlavním městě</vt:lpstr>
      <vt:lpstr>Slovensko – Bratislava</vt:lpstr>
      <vt:lpstr>Průběh počasí v hlavním městě</vt:lpstr>
      <vt:lpstr>Slovinsko – Lublaň</vt:lpstr>
      <vt:lpstr>Průběh počasí v hlavním městě</vt:lpstr>
      <vt:lpstr>Spojené království – Londýn</vt:lpstr>
      <vt:lpstr>Průběh počasí v hlavním městě</vt:lpstr>
      <vt:lpstr>Španělsko – Madrid</vt:lpstr>
      <vt:lpstr>Průběh počasí v hlavním městě</vt:lpstr>
      <vt:lpstr>Švédsko – Stockholm</vt:lpstr>
      <vt:lpstr>Průběh počasí v hlavním městě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Ucebna</dc:creator>
  <cp:lastModifiedBy>Ucebna</cp:lastModifiedBy>
  <cp:revision>24</cp:revision>
  <dcterms:created xsi:type="dcterms:W3CDTF">2012-06-23T07:57:49Z</dcterms:created>
  <dcterms:modified xsi:type="dcterms:W3CDTF">2012-06-23T10:55:22Z</dcterms:modified>
</cp:coreProperties>
</file>