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4" r:id="rId4"/>
    <p:sldId id="258" r:id="rId5"/>
    <p:sldId id="285" r:id="rId6"/>
    <p:sldId id="259" r:id="rId7"/>
    <p:sldId id="286" r:id="rId8"/>
    <p:sldId id="260" r:id="rId9"/>
    <p:sldId id="287" r:id="rId10"/>
    <p:sldId id="261" r:id="rId11"/>
    <p:sldId id="288" r:id="rId12"/>
    <p:sldId id="262" r:id="rId13"/>
    <p:sldId id="289" r:id="rId14"/>
    <p:sldId id="263" r:id="rId15"/>
    <p:sldId id="290" r:id="rId16"/>
    <p:sldId id="264" r:id="rId17"/>
    <p:sldId id="291" r:id="rId18"/>
    <p:sldId id="265" r:id="rId19"/>
    <p:sldId id="292" r:id="rId20"/>
    <p:sldId id="266" r:id="rId21"/>
    <p:sldId id="293" r:id="rId22"/>
    <p:sldId id="267" r:id="rId23"/>
    <p:sldId id="294" r:id="rId24"/>
    <p:sldId id="268" r:id="rId25"/>
    <p:sldId id="295" r:id="rId26"/>
    <p:sldId id="269" r:id="rId27"/>
    <p:sldId id="297" r:id="rId28"/>
    <p:sldId id="270" r:id="rId29"/>
    <p:sldId id="298" r:id="rId30"/>
    <p:sldId id="271" r:id="rId31"/>
    <p:sldId id="299" r:id="rId32"/>
    <p:sldId id="272" r:id="rId33"/>
    <p:sldId id="300" r:id="rId34"/>
    <p:sldId id="273" r:id="rId35"/>
    <p:sldId id="301" r:id="rId36"/>
    <p:sldId id="274" r:id="rId37"/>
    <p:sldId id="302" r:id="rId38"/>
    <p:sldId id="275" r:id="rId39"/>
    <p:sldId id="303" r:id="rId40"/>
    <p:sldId id="276" r:id="rId41"/>
    <p:sldId id="304" r:id="rId42"/>
    <p:sldId id="277" r:id="rId43"/>
    <p:sldId id="305" r:id="rId44"/>
    <p:sldId id="278" r:id="rId45"/>
    <p:sldId id="306" r:id="rId46"/>
    <p:sldId id="279" r:id="rId47"/>
    <p:sldId id="307" r:id="rId48"/>
    <p:sldId id="280" r:id="rId49"/>
    <p:sldId id="308" r:id="rId50"/>
    <p:sldId id="281" r:id="rId51"/>
    <p:sldId id="282" r:id="rId52"/>
    <p:sldId id="283" r:id="rId53"/>
    <p:sldId id="296" r:id="rId5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1" autoAdjust="0"/>
    <p:restoredTop sz="94660"/>
  </p:normalViewPr>
  <p:slideViewPr>
    <p:cSldViewPr>
      <p:cViewPr varScale="1">
        <p:scale>
          <a:sx n="88" d="100"/>
          <a:sy n="88" d="100"/>
        </p:scale>
        <p:origin x="-120" y="-4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dirty="0"/>
              <a:t>Počasí v </a:t>
            </a:r>
            <a:r>
              <a:rPr lang="cs-CZ" dirty="0" smtClean="0"/>
              <a:t>Bruselu</a:t>
            </a:r>
            <a:endParaRPr lang="cs-CZ" dirty="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List1!$B$3</c:f>
              <c:strCache>
                <c:ptCount val="1"/>
                <c:pt idx="0">
                  <c:v>Srážky (mm)</c:v>
                </c:pt>
              </c:strCache>
            </c:strRef>
          </c:tx>
          <c:marker>
            <c:symbol val="none"/>
          </c:marker>
          <c:cat>
            <c:strRef>
              <c:f>List1!$A$4:$A$15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List1!$B$4:$B$15</c:f>
              <c:numCache>
                <c:formatCode>General</c:formatCode>
                <c:ptCount val="12"/>
                <c:pt idx="0">
                  <c:v>71</c:v>
                </c:pt>
                <c:pt idx="1">
                  <c:v>67</c:v>
                </c:pt>
                <c:pt idx="2">
                  <c:v>69</c:v>
                </c:pt>
                <c:pt idx="3">
                  <c:v>58</c:v>
                </c:pt>
                <c:pt idx="4">
                  <c:v>54</c:v>
                </c:pt>
                <c:pt idx="5">
                  <c:v>70</c:v>
                </c:pt>
                <c:pt idx="6">
                  <c:v>81</c:v>
                </c:pt>
                <c:pt idx="7">
                  <c:v>94</c:v>
                </c:pt>
                <c:pt idx="8">
                  <c:v>66</c:v>
                </c:pt>
                <c:pt idx="9">
                  <c:v>64</c:v>
                </c:pt>
                <c:pt idx="10">
                  <c:v>69</c:v>
                </c:pt>
                <c:pt idx="11">
                  <c:v>77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List1!$C$3</c:f>
              <c:strCache>
                <c:ptCount val="1"/>
                <c:pt idx="0">
                  <c:v>Teplota °C</c:v>
                </c:pt>
              </c:strCache>
            </c:strRef>
          </c:tx>
          <c:marker>
            <c:symbol val="none"/>
          </c:marker>
          <c:cat>
            <c:strRef>
              <c:f>List1!$A$4:$A$15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List1!$C$4:$C$15</c:f>
              <c:numCache>
                <c:formatCode>General</c:formatCode>
                <c:ptCount val="12"/>
                <c:pt idx="0">
                  <c:v>6</c:v>
                </c:pt>
                <c:pt idx="1">
                  <c:v>8</c:v>
                </c:pt>
                <c:pt idx="2">
                  <c:v>11</c:v>
                </c:pt>
                <c:pt idx="3">
                  <c:v>14</c:v>
                </c:pt>
                <c:pt idx="4">
                  <c:v>19</c:v>
                </c:pt>
                <c:pt idx="5">
                  <c:v>21</c:v>
                </c:pt>
                <c:pt idx="6">
                  <c:v>23</c:v>
                </c:pt>
                <c:pt idx="7">
                  <c:v>23</c:v>
                </c:pt>
                <c:pt idx="8">
                  <c:v>19</c:v>
                </c:pt>
                <c:pt idx="9">
                  <c:v>15</c:v>
                </c:pt>
                <c:pt idx="10">
                  <c:v>9</c:v>
                </c:pt>
                <c:pt idx="11">
                  <c:v>6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4371584"/>
        <c:axId val="154373120"/>
      </c:lineChart>
      <c:catAx>
        <c:axId val="154371584"/>
        <c:scaling>
          <c:orientation val="minMax"/>
        </c:scaling>
        <c:delete val="0"/>
        <c:axPos val="b"/>
        <c:majorTickMark val="none"/>
        <c:minorTickMark val="none"/>
        <c:tickLblPos val="nextTo"/>
        <c:crossAx val="154373120"/>
        <c:crosses val="autoZero"/>
        <c:auto val="1"/>
        <c:lblAlgn val="ctr"/>
        <c:lblOffset val="100"/>
        <c:noMultiLvlLbl val="0"/>
      </c:catAx>
      <c:valAx>
        <c:axId val="15437312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543715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Počasí v Sofii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List2!$B$1</c:f>
              <c:strCache>
                <c:ptCount val="1"/>
                <c:pt idx="0">
                  <c:v>Srážky (mm)</c:v>
                </c:pt>
              </c:strCache>
            </c:strRef>
          </c:tx>
          <c:marker>
            <c:symbol val="none"/>
          </c:marker>
          <c:cat>
            <c:strRef>
              <c:f>List2!$A$2:$A$13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List2!$B$2:$B$13</c:f>
              <c:numCache>
                <c:formatCode>General</c:formatCode>
                <c:ptCount val="12"/>
                <c:pt idx="0">
                  <c:v>32</c:v>
                </c:pt>
                <c:pt idx="1">
                  <c:v>28</c:v>
                </c:pt>
                <c:pt idx="2">
                  <c:v>12</c:v>
                </c:pt>
                <c:pt idx="3">
                  <c:v>74</c:v>
                </c:pt>
                <c:pt idx="4">
                  <c:v>76</c:v>
                </c:pt>
                <c:pt idx="5">
                  <c:v>81</c:v>
                </c:pt>
                <c:pt idx="6">
                  <c:v>67</c:v>
                </c:pt>
                <c:pt idx="7">
                  <c:v>14</c:v>
                </c:pt>
                <c:pt idx="8">
                  <c:v>72</c:v>
                </c:pt>
                <c:pt idx="9">
                  <c:v>55</c:v>
                </c:pt>
                <c:pt idx="10">
                  <c:v>45</c:v>
                </c:pt>
                <c:pt idx="11">
                  <c:v>42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List2!$C$1</c:f>
              <c:strCache>
                <c:ptCount val="1"/>
                <c:pt idx="0">
                  <c:v>Teplota (°C)</c:v>
                </c:pt>
              </c:strCache>
            </c:strRef>
          </c:tx>
          <c:marker>
            <c:symbol val="none"/>
          </c:marker>
          <c:cat>
            <c:strRef>
              <c:f>List2!$A$2:$A$13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List2!$C$2:$C$13</c:f>
              <c:numCache>
                <c:formatCode>General</c:formatCode>
                <c:ptCount val="12"/>
                <c:pt idx="0">
                  <c:v>4</c:v>
                </c:pt>
                <c:pt idx="1">
                  <c:v>7</c:v>
                </c:pt>
                <c:pt idx="2">
                  <c:v>12</c:v>
                </c:pt>
                <c:pt idx="3">
                  <c:v>17</c:v>
                </c:pt>
                <c:pt idx="4">
                  <c:v>21</c:v>
                </c:pt>
                <c:pt idx="5">
                  <c:v>25</c:v>
                </c:pt>
                <c:pt idx="6">
                  <c:v>28</c:v>
                </c:pt>
                <c:pt idx="7">
                  <c:v>28</c:v>
                </c:pt>
                <c:pt idx="8">
                  <c:v>23</c:v>
                </c:pt>
                <c:pt idx="9">
                  <c:v>18</c:v>
                </c:pt>
                <c:pt idx="10">
                  <c:v>10</c:v>
                </c:pt>
                <c:pt idx="11">
                  <c:v>4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23705984"/>
        <c:axId val="137693056"/>
      </c:lineChart>
      <c:catAx>
        <c:axId val="123705984"/>
        <c:scaling>
          <c:orientation val="minMax"/>
        </c:scaling>
        <c:delete val="0"/>
        <c:axPos val="b"/>
        <c:majorTickMark val="none"/>
        <c:minorTickMark val="none"/>
        <c:tickLblPos val="nextTo"/>
        <c:crossAx val="137693056"/>
        <c:crosses val="autoZero"/>
        <c:auto val="1"/>
        <c:lblAlgn val="ctr"/>
        <c:lblOffset val="100"/>
        <c:noMultiLvlLbl val="0"/>
      </c:catAx>
      <c:valAx>
        <c:axId val="13769305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237059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Počasí v Praze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List3!$B$1</c:f>
              <c:strCache>
                <c:ptCount val="1"/>
                <c:pt idx="0">
                  <c:v>Srážky (mm)</c:v>
                </c:pt>
              </c:strCache>
            </c:strRef>
          </c:tx>
          <c:marker>
            <c:symbol val="none"/>
          </c:marker>
          <c:cat>
            <c:strRef>
              <c:f>List3!$A$2:$A$13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List3!$B$2:$B$13</c:f>
              <c:numCache>
                <c:formatCode>General</c:formatCode>
                <c:ptCount val="12"/>
                <c:pt idx="0">
                  <c:v>20</c:v>
                </c:pt>
                <c:pt idx="1">
                  <c:v>18</c:v>
                </c:pt>
                <c:pt idx="2">
                  <c:v>25</c:v>
                </c:pt>
                <c:pt idx="3">
                  <c:v>36</c:v>
                </c:pt>
                <c:pt idx="4">
                  <c:v>58</c:v>
                </c:pt>
                <c:pt idx="5">
                  <c:v>69</c:v>
                </c:pt>
                <c:pt idx="6">
                  <c:v>66</c:v>
                </c:pt>
                <c:pt idx="7">
                  <c:v>64</c:v>
                </c:pt>
                <c:pt idx="8">
                  <c:v>41</c:v>
                </c:pt>
                <c:pt idx="9">
                  <c:v>31</c:v>
                </c:pt>
                <c:pt idx="10">
                  <c:v>28</c:v>
                </c:pt>
                <c:pt idx="11">
                  <c:v>23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List3!$C$1</c:f>
              <c:strCache>
                <c:ptCount val="1"/>
                <c:pt idx="0">
                  <c:v>Teplota (°C)</c:v>
                </c:pt>
              </c:strCache>
            </c:strRef>
          </c:tx>
          <c:marker>
            <c:symbol val="none"/>
          </c:marker>
          <c:cat>
            <c:strRef>
              <c:f>List3!$A$2:$A$13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List3!$C$2:$C$13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8</c:v>
                </c:pt>
                <c:pt idx="3">
                  <c:v>12</c:v>
                </c:pt>
                <c:pt idx="4">
                  <c:v>18</c:v>
                </c:pt>
                <c:pt idx="5">
                  <c:v>21</c:v>
                </c:pt>
                <c:pt idx="6">
                  <c:v>22</c:v>
                </c:pt>
                <c:pt idx="7">
                  <c:v>23</c:v>
                </c:pt>
                <c:pt idx="8">
                  <c:v>18</c:v>
                </c:pt>
                <c:pt idx="9">
                  <c:v>12</c:v>
                </c:pt>
                <c:pt idx="10">
                  <c:v>5</c:v>
                </c:pt>
                <c:pt idx="11">
                  <c:v>2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25692928"/>
        <c:axId val="137691520"/>
      </c:lineChart>
      <c:catAx>
        <c:axId val="125692928"/>
        <c:scaling>
          <c:orientation val="minMax"/>
        </c:scaling>
        <c:delete val="0"/>
        <c:axPos val="b"/>
        <c:majorTickMark val="none"/>
        <c:minorTickMark val="none"/>
        <c:tickLblPos val="nextTo"/>
        <c:crossAx val="137691520"/>
        <c:crosses val="autoZero"/>
        <c:auto val="1"/>
        <c:lblAlgn val="ctr"/>
        <c:lblOffset val="100"/>
        <c:noMultiLvlLbl val="0"/>
      </c:catAx>
      <c:valAx>
        <c:axId val="13769152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256929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Počasí</a:t>
            </a:r>
            <a:r>
              <a:rPr lang="cs-CZ" baseline="0"/>
              <a:t> v Kodani</a:t>
            </a:r>
            <a:endParaRPr lang="cs-CZ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List4!$B$1</c:f>
              <c:strCache>
                <c:ptCount val="1"/>
                <c:pt idx="0">
                  <c:v>Srážky (mm)</c:v>
                </c:pt>
              </c:strCache>
            </c:strRef>
          </c:tx>
          <c:marker>
            <c:symbol val="none"/>
          </c:marker>
          <c:cat>
            <c:strRef>
              <c:f>List4!$A$2:$A$13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List4!$B$2:$B$13</c:f>
              <c:numCache>
                <c:formatCode>General</c:formatCode>
                <c:ptCount val="12"/>
                <c:pt idx="0">
                  <c:v>48</c:v>
                </c:pt>
                <c:pt idx="1">
                  <c:v>40</c:v>
                </c:pt>
                <c:pt idx="2">
                  <c:v>31</c:v>
                </c:pt>
                <c:pt idx="3">
                  <c:v>39</c:v>
                </c:pt>
                <c:pt idx="4">
                  <c:v>42</c:v>
                </c:pt>
                <c:pt idx="5">
                  <c:v>49</c:v>
                </c:pt>
                <c:pt idx="6">
                  <c:v>72</c:v>
                </c:pt>
                <c:pt idx="7">
                  <c:v>65</c:v>
                </c:pt>
                <c:pt idx="8">
                  <c:v>62</c:v>
                </c:pt>
                <c:pt idx="9">
                  <c:v>60</c:v>
                </c:pt>
                <c:pt idx="10">
                  <c:v>61</c:v>
                </c:pt>
                <c:pt idx="11">
                  <c:v>56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List4!$C$1</c:f>
              <c:strCache>
                <c:ptCount val="1"/>
                <c:pt idx="0">
                  <c:v>Teplota (°C)</c:v>
                </c:pt>
              </c:strCache>
            </c:strRef>
          </c:tx>
          <c:marker>
            <c:symbol val="none"/>
          </c:marker>
          <c:cat>
            <c:strRef>
              <c:f>List4!$A$2:$A$13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List4!$C$2:$C$13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7</c:v>
                </c:pt>
                <c:pt idx="3">
                  <c:v>11</c:v>
                </c:pt>
                <c:pt idx="4">
                  <c:v>16</c:v>
                </c:pt>
                <c:pt idx="5">
                  <c:v>19</c:v>
                </c:pt>
                <c:pt idx="6">
                  <c:v>22</c:v>
                </c:pt>
                <c:pt idx="7">
                  <c:v>22</c:v>
                </c:pt>
                <c:pt idx="8">
                  <c:v>17</c:v>
                </c:pt>
                <c:pt idx="9">
                  <c:v>12</c:v>
                </c:pt>
                <c:pt idx="10">
                  <c:v>7</c:v>
                </c:pt>
                <c:pt idx="11">
                  <c:v>5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0029312"/>
        <c:axId val="140137600"/>
      </c:lineChart>
      <c:catAx>
        <c:axId val="140029312"/>
        <c:scaling>
          <c:orientation val="minMax"/>
        </c:scaling>
        <c:delete val="0"/>
        <c:axPos val="b"/>
        <c:majorTickMark val="none"/>
        <c:minorTickMark val="none"/>
        <c:tickLblPos val="nextTo"/>
        <c:crossAx val="140137600"/>
        <c:crosses val="autoZero"/>
        <c:auto val="1"/>
        <c:lblAlgn val="ctr"/>
        <c:lblOffset val="100"/>
        <c:noMultiLvlLbl val="0"/>
      </c:catAx>
      <c:valAx>
        <c:axId val="14013760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400293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Počasí v Tallinnu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List5!$B$1</c:f>
              <c:strCache>
                <c:ptCount val="1"/>
                <c:pt idx="0">
                  <c:v>Srážky (mm)</c:v>
                </c:pt>
              </c:strCache>
            </c:strRef>
          </c:tx>
          <c:marker>
            <c:symbol val="none"/>
          </c:marker>
          <c:cat>
            <c:strRef>
              <c:f>List5!$A$2:$A$13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List5!$B$2:$B$13</c:f>
              <c:numCache>
                <c:formatCode>General</c:formatCode>
                <c:ptCount val="12"/>
                <c:pt idx="0">
                  <c:v>59</c:v>
                </c:pt>
                <c:pt idx="1">
                  <c:v>48</c:v>
                </c:pt>
                <c:pt idx="2">
                  <c:v>40</c:v>
                </c:pt>
                <c:pt idx="3">
                  <c:v>36</c:v>
                </c:pt>
                <c:pt idx="4">
                  <c:v>42</c:v>
                </c:pt>
                <c:pt idx="5">
                  <c:v>71</c:v>
                </c:pt>
                <c:pt idx="6">
                  <c:v>86</c:v>
                </c:pt>
                <c:pt idx="7">
                  <c:v>76</c:v>
                </c:pt>
                <c:pt idx="8">
                  <c:v>56</c:v>
                </c:pt>
                <c:pt idx="9">
                  <c:v>83</c:v>
                </c:pt>
                <c:pt idx="10">
                  <c:v>68</c:v>
                </c:pt>
                <c:pt idx="11">
                  <c:v>56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List5!$C$1</c:f>
              <c:strCache>
                <c:ptCount val="1"/>
                <c:pt idx="0">
                  <c:v>Teplota (°C)</c:v>
                </c:pt>
              </c:strCache>
            </c:strRef>
          </c:tx>
          <c:marker>
            <c:symbol val="none"/>
          </c:marker>
          <c:cat>
            <c:strRef>
              <c:f>List5!$A$2:$A$13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List5!$C$2:$C$13</c:f>
              <c:numCache>
                <c:formatCode>General</c:formatCode>
                <c:ptCount val="12"/>
                <c:pt idx="0">
                  <c:v>0</c:v>
                </c:pt>
                <c:pt idx="1">
                  <c:v>-1</c:v>
                </c:pt>
                <c:pt idx="2">
                  <c:v>3</c:v>
                </c:pt>
                <c:pt idx="3">
                  <c:v>10</c:v>
                </c:pt>
                <c:pt idx="4">
                  <c:v>15</c:v>
                </c:pt>
                <c:pt idx="5">
                  <c:v>19</c:v>
                </c:pt>
                <c:pt idx="6">
                  <c:v>22</c:v>
                </c:pt>
                <c:pt idx="7">
                  <c:v>21</c:v>
                </c:pt>
                <c:pt idx="8">
                  <c:v>16</c:v>
                </c:pt>
                <c:pt idx="9">
                  <c:v>9</c:v>
                </c:pt>
                <c:pt idx="10">
                  <c:v>4</c:v>
                </c:pt>
                <c:pt idx="11">
                  <c:v>1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37739648"/>
        <c:axId val="139986048"/>
      </c:lineChart>
      <c:catAx>
        <c:axId val="137739648"/>
        <c:scaling>
          <c:orientation val="minMax"/>
        </c:scaling>
        <c:delete val="0"/>
        <c:axPos val="b"/>
        <c:majorTickMark val="none"/>
        <c:minorTickMark val="none"/>
        <c:tickLblPos val="nextTo"/>
        <c:crossAx val="139986048"/>
        <c:crosses val="autoZero"/>
        <c:auto val="1"/>
        <c:lblAlgn val="ctr"/>
        <c:lblOffset val="100"/>
        <c:noMultiLvlLbl val="0"/>
      </c:catAx>
      <c:valAx>
        <c:axId val="13998604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377396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Počasí</a:t>
            </a:r>
            <a:r>
              <a:rPr lang="cs-CZ" baseline="0"/>
              <a:t> v Helsinkách</a:t>
            </a:r>
            <a:endParaRPr lang="cs-CZ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List6!$B$1</c:f>
              <c:strCache>
                <c:ptCount val="1"/>
                <c:pt idx="0">
                  <c:v>Srážky (mm)</c:v>
                </c:pt>
              </c:strCache>
            </c:strRef>
          </c:tx>
          <c:marker>
            <c:symbol val="none"/>
          </c:marker>
          <c:cat>
            <c:strRef>
              <c:f>List6!$A$2:$A$13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List6!$B$2:$B$13</c:f>
              <c:numCache>
                <c:formatCode>General</c:formatCode>
                <c:ptCount val="12"/>
                <c:pt idx="0">
                  <c:v>42</c:v>
                </c:pt>
                <c:pt idx="1">
                  <c:v>35</c:v>
                </c:pt>
                <c:pt idx="2">
                  <c:v>33</c:v>
                </c:pt>
                <c:pt idx="3">
                  <c:v>33</c:v>
                </c:pt>
                <c:pt idx="4">
                  <c:v>30</c:v>
                </c:pt>
                <c:pt idx="5">
                  <c:v>51</c:v>
                </c:pt>
                <c:pt idx="6">
                  <c:v>57</c:v>
                </c:pt>
                <c:pt idx="7">
                  <c:v>66</c:v>
                </c:pt>
                <c:pt idx="8">
                  <c:v>46</c:v>
                </c:pt>
                <c:pt idx="9">
                  <c:v>73</c:v>
                </c:pt>
                <c:pt idx="10">
                  <c:v>60</c:v>
                </c:pt>
                <c:pt idx="11">
                  <c:v>45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List6!$C$1</c:f>
              <c:strCache>
                <c:ptCount val="1"/>
                <c:pt idx="0">
                  <c:v>Teplota (°C)</c:v>
                </c:pt>
              </c:strCache>
            </c:strRef>
          </c:tx>
          <c:marker>
            <c:symbol val="none"/>
          </c:marker>
          <c:cat>
            <c:strRef>
              <c:f>List6!$A$2:$A$13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List6!$C$2:$C$13</c:f>
              <c:numCache>
                <c:formatCode>General</c:formatCode>
                <c:ptCount val="12"/>
                <c:pt idx="0">
                  <c:v>0</c:v>
                </c:pt>
                <c:pt idx="1">
                  <c:v>-1</c:v>
                </c:pt>
                <c:pt idx="2">
                  <c:v>1</c:v>
                </c:pt>
                <c:pt idx="3">
                  <c:v>5</c:v>
                </c:pt>
                <c:pt idx="4">
                  <c:v>11</c:v>
                </c:pt>
                <c:pt idx="5">
                  <c:v>16</c:v>
                </c:pt>
                <c:pt idx="6">
                  <c:v>20</c:v>
                </c:pt>
                <c:pt idx="7">
                  <c:v>19</c:v>
                </c:pt>
                <c:pt idx="8">
                  <c:v>14</c:v>
                </c:pt>
                <c:pt idx="9">
                  <c:v>9</c:v>
                </c:pt>
                <c:pt idx="10">
                  <c:v>4</c:v>
                </c:pt>
                <c:pt idx="11">
                  <c:v>2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0309248"/>
        <c:axId val="140310784"/>
      </c:lineChart>
      <c:catAx>
        <c:axId val="140309248"/>
        <c:scaling>
          <c:orientation val="minMax"/>
        </c:scaling>
        <c:delete val="0"/>
        <c:axPos val="b"/>
        <c:majorTickMark val="none"/>
        <c:minorTickMark val="none"/>
        <c:tickLblPos val="nextTo"/>
        <c:crossAx val="140310784"/>
        <c:crosses val="autoZero"/>
        <c:auto val="1"/>
        <c:lblAlgn val="ctr"/>
        <c:lblOffset val="100"/>
        <c:noMultiLvlLbl val="0"/>
      </c:catAx>
      <c:valAx>
        <c:axId val="14031078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403092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Počasí</a:t>
            </a:r>
            <a:r>
              <a:rPr lang="cs-CZ" baseline="0"/>
              <a:t> v Paříži</a:t>
            </a:r>
            <a:endParaRPr lang="en-US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List7!$B$1</c:f>
              <c:strCache>
                <c:ptCount val="1"/>
                <c:pt idx="0">
                  <c:v>Srážky (mm)</c:v>
                </c:pt>
              </c:strCache>
            </c:strRef>
          </c:tx>
          <c:marker>
            <c:symbol val="none"/>
          </c:marker>
          <c:cat>
            <c:strRef>
              <c:f>List7!$A$2:$A$13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List7!$B$2:$B$13</c:f>
              <c:numCache>
                <c:formatCode>General</c:formatCode>
                <c:ptCount val="12"/>
                <c:pt idx="0">
                  <c:v>18</c:v>
                </c:pt>
                <c:pt idx="1">
                  <c:v>22</c:v>
                </c:pt>
                <c:pt idx="2">
                  <c:v>24</c:v>
                </c:pt>
                <c:pt idx="3">
                  <c:v>25</c:v>
                </c:pt>
                <c:pt idx="4">
                  <c:v>26</c:v>
                </c:pt>
                <c:pt idx="5">
                  <c:v>23</c:v>
                </c:pt>
                <c:pt idx="6">
                  <c:v>22</c:v>
                </c:pt>
                <c:pt idx="7">
                  <c:v>21</c:v>
                </c:pt>
                <c:pt idx="8">
                  <c:v>16</c:v>
                </c:pt>
                <c:pt idx="9">
                  <c:v>25</c:v>
                </c:pt>
                <c:pt idx="10">
                  <c:v>22</c:v>
                </c:pt>
                <c:pt idx="11">
                  <c:v>27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List7!$C$1</c:f>
              <c:strCache>
                <c:ptCount val="1"/>
                <c:pt idx="0">
                  <c:v>Teplota (°C)</c:v>
                </c:pt>
              </c:strCache>
            </c:strRef>
          </c:tx>
          <c:marker>
            <c:symbol val="none"/>
          </c:marker>
          <c:cat>
            <c:strRef>
              <c:f>List7!$A$2:$A$13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List7!$C$2:$C$13</c:f>
              <c:numCache>
                <c:formatCode>General</c:formatCode>
                <c:ptCount val="12"/>
                <c:pt idx="0">
                  <c:v>8</c:v>
                </c:pt>
                <c:pt idx="1">
                  <c:v>9</c:v>
                </c:pt>
                <c:pt idx="2">
                  <c:v>13</c:v>
                </c:pt>
                <c:pt idx="3">
                  <c:v>15</c:v>
                </c:pt>
                <c:pt idx="4">
                  <c:v>20</c:v>
                </c:pt>
                <c:pt idx="5">
                  <c:v>23</c:v>
                </c:pt>
                <c:pt idx="6">
                  <c:v>25</c:v>
                </c:pt>
                <c:pt idx="7">
                  <c:v>25</c:v>
                </c:pt>
                <c:pt idx="8">
                  <c:v>21</c:v>
                </c:pt>
                <c:pt idx="9">
                  <c:v>17</c:v>
                </c:pt>
                <c:pt idx="10">
                  <c:v>11</c:v>
                </c:pt>
                <c:pt idx="11">
                  <c:v>8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1023872"/>
        <c:axId val="141234944"/>
      </c:lineChart>
      <c:catAx>
        <c:axId val="141023872"/>
        <c:scaling>
          <c:orientation val="minMax"/>
        </c:scaling>
        <c:delete val="0"/>
        <c:axPos val="b"/>
        <c:majorTickMark val="none"/>
        <c:minorTickMark val="none"/>
        <c:tickLblPos val="nextTo"/>
        <c:crossAx val="141234944"/>
        <c:crosses val="autoZero"/>
        <c:auto val="1"/>
        <c:lblAlgn val="ctr"/>
        <c:lblOffset val="100"/>
        <c:noMultiLvlLbl val="0"/>
      </c:catAx>
      <c:valAx>
        <c:axId val="14123494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410238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Počasí v Dublinu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List8!$B$1</c:f>
              <c:strCache>
                <c:ptCount val="1"/>
                <c:pt idx="0">
                  <c:v>Srážky (mm)</c:v>
                </c:pt>
              </c:strCache>
            </c:strRef>
          </c:tx>
          <c:marker>
            <c:symbol val="none"/>
          </c:marker>
          <c:cat>
            <c:strRef>
              <c:f>List8!$A$2:$A$13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List8!$B$2:$B$13</c:f>
              <c:numCache>
                <c:formatCode>General</c:formatCode>
                <c:ptCount val="12"/>
                <c:pt idx="0">
                  <c:v>64</c:v>
                </c:pt>
                <c:pt idx="1">
                  <c:v>55</c:v>
                </c:pt>
                <c:pt idx="2">
                  <c:v>51</c:v>
                </c:pt>
                <c:pt idx="3">
                  <c:v>62</c:v>
                </c:pt>
                <c:pt idx="4">
                  <c:v>60</c:v>
                </c:pt>
                <c:pt idx="5">
                  <c:v>65</c:v>
                </c:pt>
                <c:pt idx="6">
                  <c:v>58</c:v>
                </c:pt>
                <c:pt idx="7">
                  <c:v>73</c:v>
                </c:pt>
                <c:pt idx="8">
                  <c:v>54</c:v>
                </c:pt>
                <c:pt idx="9">
                  <c:v>85</c:v>
                </c:pt>
                <c:pt idx="10">
                  <c:v>73</c:v>
                </c:pt>
                <c:pt idx="11">
                  <c:v>70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List8!$C$1</c:f>
              <c:strCache>
                <c:ptCount val="1"/>
                <c:pt idx="0">
                  <c:v>Teplota (°C)</c:v>
                </c:pt>
              </c:strCache>
            </c:strRef>
          </c:tx>
          <c:marker>
            <c:symbol val="none"/>
          </c:marker>
          <c:cat>
            <c:strRef>
              <c:f>List8!$A$2:$A$13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List8!$C$2:$C$13</c:f>
              <c:numCache>
                <c:formatCode>General</c:formatCode>
                <c:ptCount val="12"/>
                <c:pt idx="0">
                  <c:v>9</c:v>
                </c:pt>
                <c:pt idx="1">
                  <c:v>9</c:v>
                </c:pt>
                <c:pt idx="2">
                  <c:v>11</c:v>
                </c:pt>
                <c:pt idx="3">
                  <c:v>12</c:v>
                </c:pt>
                <c:pt idx="4">
                  <c:v>15</c:v>
                </c:pt>
                <c:pt idx="5">
                  <c:v>18</c:v>
                </c:pt>
                <c:pt idx="6">
                  <c:v>20</c:v>
                </c:pt>
                <c:pt idx="7">
                  <c:v>19</c:v>
                </c:pt>
                <c:pt idx="8">
                  <c:v>17</c:v>
                </c:pt>
                <c:pt idx="9">
                  <c:v>14</c:v>
                </c:pt>
                <c:pt idx="10">
                  <c:v>10</c:v>
                </c:pt>
                <c:pt idx="11">
                  <c:v>9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4165248"/>
        <c:axId val="154166784"/>
      </c:lineChart>
      <c:catAx>
        <c:axId val="154165248"/>
        <c:scaling>
          <c:orientation val="minMax"/>
        </c:scaling>
        <c:delete val="0"/>
        <c:axPos val="b"/>
        <c:majorTickMark val="none"/>
        <c:minorTickMark val="none"/>
        <c:tickLblPos val="nextTo"/>
        <c:crossAx val="154166784"/>
        <c:crosses val="autoZero"/>
        <c:auto val="1"/>
        <c:lblAlgn val="ctr"/>
        <c:lblOffset val="100"/>
        <c:noMultiLvlLbl val="0"/>
      </c:catAx>
      <c:valAx>
        <c:axId val="15416678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541652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Počasí</a:t>
            </a:r>
            <a:r>
              <a:rPr lang="cs-CZ" baseline="0"/>
              <a:t> v Římě</a:t>
            </a:r>
            <a:endParaRPr lang="cs-CZ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List9!$B$1</c:f>
              <c:strCache>
                <c:ptCount val="1"/>
                <c:pt idx="0">
                  <c:v>Srážky (mm)</c:v>
                </c:pt>
              </c:strCache>
            </c:strRef>
          </c:tx>
          <c:marker>
            <c:symbol val="none"/>
          </c:marker>
          <c:cat>
            <c:strRef>
              <c:f>List9!$A$2:$A$13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List9!$B$2:$B$13</c:f>
              <c:numCache>
                <c:formatCode>General</c:formatCode>
                <c:ptCount val="12"/>
                <c:pt idx="0">
                  <c:v>84</c:v>
                </c:pt>
                <c:pt idx="1">
                  <c:v>76</c:v>
                </c:pt>
                <c:pt idx="2">
                  <c:v>69</c:v>
                </c:pt>
                <c:pt idx="3">
                  <c:v>69</c:v>
                </c:pt>
                <c:pt idx="4">
                  <c:v>48</c:v>
                </c:pt>
                <c:pt idx="5">
                  <c:v>41</c:v>
                </c:pt>
                <c:pt idx="6">
                  <c:v>23</c:v>
                </c:pt>
                <c:pt idx="7">
                  <c:v>36</c:v>
                </c:pt>
                <c:pt idx="8">
                  <c:v>76</c:v>
                </c:pt>
                <c:pt idx="9">
                  <c:v>107</c:v>
                </c:pt>
                <c:pt idx="10">
                  <c:v>119</c:v>
                </c:pt>
                <c:pt idx="11">
                  <c:v>91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List9!$C$1</c:f>
              <c:strCache>
                <c:ptCount val="1"/>
                <c:pt idx="0">
                  <c:v>Teplota (°C)</c:v>
                </c:pt>
              </c:strCache>
            </c:strRef>
          </c:tx>
          <c:marker>
            <c:symbol val="none"/>
          </c:marker>
          <c:cat>
            <c:strRef>
              <c:f>List9!$A$2:$A$13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List9!$C$2:$C$13</c:f>
              <c:numCache>
                <c:formatCode>General</c:formatCode>
                <c:ptCount val="12"/>
                <c:pt idx="0">
                  <c:v>12</c:v>
                </c:pt>
                <c:pt idx="1">
                  <c:v>13</c:v>
                </c:pt>
                <c:pt idx="2">
                  <c:v>16</c:v>
                </c:pt>
                <c:pt idx="3">
                  <c:v>19</c:v>
                </c:pt>
                <c:pt idx="4">
                  <c:v>23</c:v>
                </c:pt>
                <c:pt idx="5">
                  <c:v>27</c:v>
                </c:pt>
                <c:pt idx="6">
                  <c:v>31</c:v>
                </c:pt>
                <c:pt idx="7">
                  <c:v>31</c:v>
                </c:pt>
                <c:pt idx="8">
                  <c:v>27</c:v>
                </c:pt>
                <c:pt idx="9">
                  <c:v>22</c:v>
                </c:pt>
                <c:pt idx="10">
                  <c:v>17</c:v>
                </c:pt>
                <c:pt idx="11">
                  <c:v>13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4905216"/>
        <c:axId val="162034048"/>
      </c:lineChart>
      <c:catAx>
        <c:axId val="154905216"/>
        <c:scaling>
          <c:orientation val="minMax"/>
        </c:scaling>
        <c:delete val="0"/>
        <c:axPos val="b"/>
        <c:majorTickMark val="none"/>
        <c:minorTickMark val="none"/>
        <c:tickLblPos val="nextTo"/>
        <c:crossAx val="162034048"/>
        <c:crosses val="autoZero"/>
        <c:auto val="1"/>
        <c:lblAlgn val="ctr"/>
        <c:lblOffset val="100"/>
        <c:noMultiLvlLbl val="0"/>
      </c:catAx>
      <c:valAx>
        <c:axId val="16203404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549052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Počasí v Nikósii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List10!$B$1</c:f>
              <c:strCache>
                <c:ptCount val="1"/>
                <c:pt idx="0">
                  <c:v>Srážky (mm)</c:v>
                </c:pt>
              </c:strCache>
            </c:strRef>
          </c:tx>
          <c:marker>
            <c:symbol val="none"/>
          </c:marker>
          <c:cat>
            <c:strRef>
              <c:f>List10!$A$2:$A$13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List10!$B$2:$B$13</c:f>
              <c:numCache>
                <c:formatCode>General</c:formatCode>
                <c:ptCount val="12"/>
                <c:pt idx="0">
                  <c:v>71</c:v>
                </c:pt>
                <c:pt idx="1">
                  <c:v>38</c:v>
                </c:pt>
                <c:pt idx="2">
                  <c:v>31</c:v>
                </c:pt>
                <c:pt idx="3">
                  <c:v>21</c:v>
                </c:pt>
                <c:pt idx="4">
                  <c:v>9</c:v>
                </c:pt>
                <c:pt idx="5">
                  <c:v>10</c:v>
                </c:pt>
                <c:pt idx="6">
                  <c:v>4</c:v>
                </c:pt>
                <c:pt idx="7">
                  <c:v>3</c:v>
                </c:pt>
                <c:pt idx="8">
                  <c:v>13</c:v>
                </c:pt>
                <c:pt idx="9">
                  <c:v>14</c:v>
                </c:pt>
                <c:pt idx="10">
                  <c:v>47</c:v>
                </c:pt>
                <c:pt idx="11">
                  <c:v>74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List10!$C$1</c:f>
              <c:strCache>
                <c:ptCount val="1"/>
                <c:pt idx="0">
                  <c:v>Teplota (°C)</c:v>
                </c:pt>
              </c:strCache>
            </c:strRef>
          </c:tx>
          <c:marker>
            <c:symbol val="none"/>
          </c:marker>
          <c:cat>
            <c:strRef>
              <c:f>List10!$A$2:$A$13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List10!$C$2:$C$13</c:f>
              <c:numCache>
                <c:formatCode>General</c:formatCode>
                <c:ptCount val="12"/>
                <c:pt idx="0">
                  <c:v>17</c:v>
                </c:pt>
                <c:pt idx="1">
                  <c:v>17</c:v>
                </c:pt>
                <c:pt idx="2">
                  <c:v>20</c:v>
                </c:pt>
                <c:pt idx="3">
                  <c:v>23</c:v>
                </c:pt>
                <c:pt idx="4">
                  <c:v>27</c:v>
                </c:pt>
                <c:pt idx="5">
                  <c:v>30</c:v>
                </c:pt>
                <c:pt idx="6">
                  <c:v>33</c:v>
                </c:pt>
                <c:pt idx="7">
                  <c:v>33</c:v>
                </c:pt>
                <c:pt idx="8">
                  <c:v>31</c:v>
                </c:pt>
                <c:pt idx="9">
                  <c:v>28</c:v>
                </c:pt>
                <c:pt idx="10">
                  <c:v>23</c:v>
                </c:pt>
                <c:pt idx="11">
                  <c:v>19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7144960"/>
        <c:axId val="157146496"/>
      </c:lineChart>
      <c:catAx>
        <c:axId val="157144960"/>
        <c:scaling>
          <c:orientation val="minMax"/>
        </c:scaling>
        <c:delete val="0"/>
        <c:axPos val="b"/>
        <c:majorTickMark val="none"/>
        <c:minorTickMark val="none"/>
        <c:tickLblPos val="nextTo"/>
        <c:crossAx val="157146496"/>
        <c:crosses val="autoZero"/>
        <c:auto val="1"/>
        <c:lblAlgn val="ctr"/>
        <c:lblOffset val="100"/>
        <c:noMultiLvlLbl val="0"/>
      </c:catAx>
      <c:valAx>
        <c:axId val="15714649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571449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Počasí ve Vilniusu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List11!$B$1</c:f>
              <c:strCache>
                <c:ptCount val="1"/>
                <c:pt idx="0">
                  <c:v>Srážky (mm)</c:v>
                </c:pt>
              </c:strCache>
            </c:strRef>
          </c:tx>
          <c:marker>
            <c:symbol val="none"/>
          </c:marker>
          <c:cat>
            <c:strRef>
              <c:f>List11!$A$2:$A$13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List11!$B$2:$B$13</c:f>
              <c:numCache>
                <c:formatCode>General</c:formatCode>
                <c:ptCount val="12"/>
                <c:pt idx="0">
                  <c:v>49</c:v>
                </c:pt>
                <c:pt idx="1">
                  <c:v>41</c:v>
                </c:pt>
                <c:pt idx="2">
                  <c:v>48</c:v>
                </c:pt>
                <c:pt idx="3">
                  <c:v>51</c:v>
                </c:pt>
                <c:pt idx="4">
                  <c:v>54</c:v>
                </c:pt>
                <c:pt idx="5">
                  <c:v>59</c:v>
                </c:pt>
                <c:pt idx="6">
                  <c:v>82</c:v>
                </c:pt>
                <c:pt idx="7">
                  <c:v>67</c:v>
                </c:pt>
                <c:pt idx="8">
                  <c:v>60</c:v>
                </c:pt>
                <c:pt idx="9">
                  <c:v>60</c:v>
                </c:pt>
                <c:pt idx="10">
                  <c:v>48</c:v>
                </c:pt>
                <c:pt idx="11">
                  <c:v>50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List11!$C$1</c:f>
              <c:strCache>
                <c:ptCount val="1"/>
                <c:pt idx="0">
                  <c:v>Teplota (°C)</c:v>
                </c:pt>
              </c:strCache>
            </c:strRef>
          </c:tx>
          <c:marker>
            <c:symbol val="none"/>
          </c:marker>
          <c:cat>
            <c:strRef>
              <c:f>List11!$A$2:$A$13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List11!$C$2:$C$13</c:f>
              <c:numCache>
                <c:formatCode>General</c:formatCode>
                <c:ptCount val="12"/>
                <c:pt idx="0">
                  <c:v>-1</c:v>
                </c:pt>
                <c:pt idx="1">
                  <c:v>0</c:v>
                </c:pt>
                <c:pt idx="2">
                  <c:v>5</c:v>
                </c:pt>
                <c:pt idx="3">
                  <c:v>12</c:v>
                </c:pt>
                <c:pt idx="4">
                  <c:v>18</c:v>
                </c:pt>
                <c:pt idx="5">
                  <c:v>21</c:v>
                </c:pt>
                <c:pt idx="6">
                  <c:v>24</c:v>
                </c:pt>
                <c:pt idx="7">
                  <c:v>23</c:v>
                </c:pt>
                <c:pt idx="8">
                  <c:v>17</c:v>
                </c:pt>
                <c:pt idx="9">
                  <c:v>10</c:v>
                </c:pt>
                <c:pt idx="10">
                  <c:v>3</c:v>
                </c:pt>
                <c:pt idx="11">
                  <c:v>-1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5400064"/>
        <c:axId val="157143424"/>
      </c:lineChart>
      <c:catAx>
        <c:axId val="155400064"/>
        <c:scaling>
          <c:orientation val="minMax"/>
        </c:scaling>
        <c:delete val="0"/>
        <c:axPos val="b"/>
        <c:majorTickMark val="none"/>
        <c:minorTickMark val="none"/>
        <c:tickLblPos val="nextTo"/>
        <c:crossAx val="157143424"/>
        <c:crosses val="autoZero"/>
        <c:auto val="1"/>
        <c:lblAlgn val="ctr"/>
        <c:lblOffset val="100"/>
        <c:noMultiLvlLbl val="0"/>
      </c:catAx>
      <c:valAx>
        <c:axId val="15714342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554000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Počasí ve</a:t>
            </a:r>
            <a:r>
              <a:rPr lang="cs-CZ" baseline="0"/>
              <a:t> městě Riga</a:t>
            </a:r>
            <a:endParaRPr lang="cs-CZ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List12!$B$1</c:f>
              <c:strCache>
                <c:ptCount val="1"/>
                <c:pt idx="0">
                  <c:v>Srážky (mm)</c:v>
                </c:pt>
              </c:strCache>
            </c:strRef>
          </c:tx>
          <c:marker>
            <c:symbol val="none"/>
          </c:marker>
          <c:cat>
            <c:strRef>
              <c:f>List12!$A$2:$A$13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List12!$B$2:$B$13</c:f>
              <c:numCache>
                <c:formatCode>General</c:formatCode>
                <c:ptCount val="12"/>
                <c:pt idx="0">
                  <c:v>45</c:v>
                </c:pt>
                <c:pt idx="1">
                  <c:v>40</c:v>
                </c:pt>
                <c:pt idx="2">
                  <c:v>33</c:v>
                </c:pt>
                <c:pt idx="3">
                  <c:v>36</c:v>
                </c:pt>
                <c:pt idx="4">
                  <c:v>58</c:v>
                </c:pt>
                <c:pt idx="5">
                  <c:v>68</c:v>
                </c:pt>
                <c:pt idx="6">
                  <c:v>77</c:v>
                </c:pt>
                <c:pt idx="7">
                  <c:v>72</c:v>
                </c:pt>
                <c:pt idx="8">
                  <c:v>71</c:v>
                </c:pt>
                <c:pt idx="9">
                  <c:v>79</c:v>
                </c:pt>
                <c:pt idx="10">
                  <c:v>59</c:v>
                </c:pt>
                <c:pt idx="11">
                  <c:v>46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List12!$C$1</c:f>
              <c:strCache>
                <c:ptCount val="1"/>
                <c:pt idx="0">
                  <c:v>Teplota (°C)</c:v>
                </c:pt>
              </c:strCache>
            </c:strRef>
          </c:tx>
          <c:marker>
            <c:symbol val="none"/>
          </c:marker>
          <c:cat>
            <c:strRef>
              <c:f>List12!$A$2:$A$13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List12!$C$2:$C$13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12</c:v>
                </c:pt>
                <c:pt idx="4">
                  <c:v>17</c:v>
                </c:pt>
                <c:pt idx="5">
                  <c:v>21</c:v>
                </c:pt>
                <c:pt idx="6">
                  <c:v>23</c:v>
                </c:pt>
                <c:pt idx="7">
                  <c:v>22</c:v>
                </c:pt>
                <c:pt idx="8">
                  <c:v>17</c:v>
                </c:pt>
                <c:pt idx="9">
                  <c:v>10</c:v>
                </c:pt>
                <c:pt idx="10">
                  <c:v>4</c:v>
                </c:pt>
                <c:pt idx="11">
                  <c:v>1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2114560"/>
        <c:axId val="162517760"/>
      </c:lineChart>
      <c:catAx>
        <c:axId val="162114560"/>
        <c:scaling>
          <c:orientation val="minMax"/>
        </c:scaling>
        <c:delete val="0"/>
        <c:axPos val="b"/>
        <c:majorTickMark val="none"/>
        <c:minorTickMark val="none"/>
        <c:tickLblPos val="nextTo"/>
        <c:crossAx val="162517760"/>
        <c:crosses val="autoZero"/>
        <c:auto val="1"/>
        <c:lblAlgn val="ctr"/>
        <c:lblOffset val="100"/>
        <c:noMultiLvlLbl val="0"/>
      </c:catAx>
      <c:valAx>
        <c:axId val="16251776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621145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Počasí v Lucemburku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List13!$B$1</c:f>
              <c:strCache>
                <c:ptCount val="1"/>
                <c:pt idx="0">
                  <c:v>Srážky (mm)</c:v>
                </c:pt>
              </c:strCache>
            </c:strRef>
          </c:tx>
          <c:marker>
            <c:symbol val="none"/>
          </c:marker>
          <c:cat>
            <c:strRef>
              <c:f>List13!$A$2:$A$13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List13!$B$2:$B$13</c:f>
              <c:numCache>
                <c:formatCode>General</c:formatCode>
                <c:ptCount val="12"/>
                <c:pt idx="0">
                  <c:v>71</c:v>
                </c:pt>
                <c:pt idx="1">
                  <c:v>63</c:v>
                </c:pt>
                <c:pt idx="2">
                  <c:v>63</c:v>
                </c:pt>
                <c:pt idx="3">
                  <c:v>56</c:v>
                </c:pt>
                <c:pt idx="4">
                  <c:v>63</c:v>
                </c:pt>
                <c:pt idx="5">
                  <c:v>73</c:v>
                </c:pt>
                <c:pt idx="6">
                  <c:v>68</c:v>
                </c:pt>
                <c:pt idx="7">
                  <c:v>76</c:v>
                </c:pt>
                <c:pt idx="8">
                  <c:v>66</c:v>
                </c:pt>
                <c:pt idx="9">
                  <c:v>76</c:v>
                </c:pt>
                <c:pt idx="10">
                  <c:v>71</c:v>
                </c:pt>
                <c:pt idx="11">
                  <c:v>83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List13!$C$1</c:f>
              <c:strCache>
                <c:ptCount val="1"/>
                <c:pt idx="0">
                  <c:v>Teplota (°C)</c:v>
                </c:pt>
              </c:strCache>
            </c:strRef>
          </c:tx>
          <c:marker>
            <c:symbol val="none"/>
          </c:marker>
          <c:cat>
            <c:strRef>
              <c:f>List13!$A$2:$A$13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List13!$C$2:$C$13</c:f>
              <c:numCache>
                <c:formatCode>General</c:formatCode>
                <c:ptCount val="12"/>
                <c:pt idx="0">
                  <c:v>4</c:v>
                </c:pt>
                <c:pt idx="1">
                  <c:v>6</c:v>
                </c:pt>
                <c:pt idx="2">
                  <c:v>10</c:v>
                </c:pt>
                <c:pt idx="3">
                  <c:v>13</c:v>
                </c:pt>
                <c:pt idx="4">
                  <c:v>19</c:v>
                </c:pt>
                <c:pt idx="5">
                  <c:v>21</c:v>
                </c:pt>
                <c:pt idx="6">
                  <c:v>24</c:v>
                </c:pt>
                <c:pt idx="7">
                  <c:v>23</c:v>
                </c:pt>
                <c:pt idx="8">
                  <c:v>19</c:v>
                </c:pt>
                <c:pt idx="9">
                  <c:v>13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4625408"/>
        <c:axId val="171787392"/>
      </c:lineChart>
      <c:catAx>
        <c:axId val="164625408"/>
        <c:scaling>
          <c:orientation val="minMax"/>
        </c:scaling>
        <c:delete val="0"/>
        <c:axPos val="b"/>
        <c:majorTickMark val="none"/>
        <c:minorTickMark val="none"/>
        <c:tickLblPos val="nextTo"/>
        <c:crossAx val="171787392"/>
        <c:crosses val="autoZero"/>
        <c:auto val="1"/>
        <c:lblAlgn val="ctr"/>
        <c:lblOffset val="100"/>
        <c:noMultiLvlLbl val="0"/>
      </c:catAx>
      <c:valAx>
        <c:axId val="17178739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646254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Počasí v Budapešti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List14!$B$1</c:f>
              <c:strCache>
                <c:ptCount val="1"/>
                <c:pt idx="0">
                  <c:v>Srážky (mm)</c:v>
                </c:pt>
              </c:strCache>
            </c:strRef>
          </c:tx>
          <c:marker>
            <c:symbol val="none"/>
          </c:marker>
          <c:cat>
            <c:strRef>
              <c:f>List14!$A$2:$A$13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List14!$B$2:$B$13</c:f>
              <c:numCache>
                <c:formatCode>General</c:formatCode>
                <c:ptCount val="12"/>
                <c:pt idx="0">
                  <c:v>28</c:v>
                </c:pt>
                <c:pt idx="1">
                  <c:v>23</c:v>
                </c:pt>
                <c:pt idx="2">
                  <c:v>33</c:v>
                </c:pt>
                <c:pt idx="3">
                  <c:v>45</c:v>
                </c:pt>
                <c:pt idx="4">
                  <c:v>57</c:v>
                </c:pt>
                <c:pt idx="5">
                  <c:v>69</c:v>
                </c:pt>
                <c:pt idx="6">
                  <c:v>78</c:v>
                </c:pt>
                <c:pt idx="7">
                  <c:v>63</c:v>
                </c:pt>
                <c:pt idx="8">
                  <c:v>85</c:v>
                </c:pt>
                <c:pt idx="9">
                  <c:v>53</c:v>
                </c:pt>
                <c:pt idx="10">
                  <c:v>55</c:v>
                </c:pt>
                <c:pt idx="11">
                  <c:v>39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List14!$C$1</c:f>
              <c:strCache>
                <c:ptCount val="1"/>
                <c:pt idx="0">
                  <c:v>Teplota (°C)</c:v>
                </c:pt>
              </c:strCache>
            </c:strRef>
          </c:tx>
          <c:marker>
            <c:symbol val="none"/>
          </c:marker>
          <c:cat>
            <c:strRef>
              <c:f>List14!$A$2:$A$13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List14!$C$2:$C$13</c:f>
              <c:numCache>
                <c:formatCode>General</c:formatCode>
                <c:ptCount val="12"/>
                <c:pt idx="0">
                  <c:v>3</c:v>
                </c:pt>
                <c:pt idx="1">
                  <c:v>6</c:v>
                </c:pt>
                <c:pt idx="2">
                  <c:v>11</c:v>
                </c:pt>
                <c:pt idx="3">
                  <c:v>17</c:v>
                </c:pt>
                <c:pt idx="4">
                  <c:v>23</c:v>
                </c:pt>
                <c:pt idx="5">
                  <c:v>26</c:v>
                </c:pt>
                <c:pt idx="6">
                  <c:v>28</c:v>
                </c:pt>
                <c:pt idx="7">
                  <c:v>28</c:v>
                </c:pt>
                <c:pt idx="8">
                  <c:v>22</c:v>
                </c:pt>
                <c:pt idx="9">
                  <c:v>16</c:v>
                </c:pt>
                <c:pt idx="10">
                  <c:v>9</c:v>
                </c:pt>
                <c:pt idx="11">
                  <c:v>3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2505728"/>
        <c:axId val="172679552"/>
      </c:lineChart>
      <c:catAx>
        <c:axId val="172505728"/>
        <c:scaling>
          <c:orientation val="minMax"/>
        </c:scaling>
        <c:delete val="0"/>
        <c:axPos val="b"/>
        <c:majorTickMark val="none"/>
        <c:minorTickMark val="none"/>
        <c:tickLblPos val="nextTo"/>
        <c:crossAx val="172679552"/>
        <c:crosses val="autoZero"/>
        <c:auto val="1"/>
        <c:lblAlgn val="ctr"/>
        <c:lblOffset val="100"/>
        <c:noMultiLvlLbl val="0"/>
      </c:catAx>
      <c:valAx>
        <c:axId val="17267955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725057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Počasí ve Vallettě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List15!$B$1</c:f>
              <c:strCache>
                <c:ptCount val="1"/>
                <c:pt idx="0">
                  <c:v>Srážky (mm)</c:v>
                </c:pt>
              </c:strCache>
            </c:strRef>
          </c:tx>
          <c:marker>
            <c:symbol val="none"/>
          </c:marker>
          <c:cat>
            <c:strRef>
              <c:f>List15!$A$2:$A$13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List15!$B$2:$B$13</c:f>
              <c:numCache>
                <c:formatCode>General</c:formatCode>
                <c:ptCount val="12"/>
                <c:pt idx="0">
                  <c:v>93</c:v>
                </c:pt>
                <c:pt idx="1">
                  <c:v>63</c:v>
                </c:pt>
                <c:pt idx="2">
                  <c:v>43</c:v>
                </c:pt>
                <c:pt idx="3">
                  <c:v>24</c:v>
                </c:pt>
                <c:pt idx="4">
                  <c:v>21</c:v>
                </c:pt>
                <c:pt idx="5">
                  <c:v>7</c:v>
                </c:pt>
                <c:pt idx="6">
                  <c:v>0</c:v>
                </c:pt>
                <c:pt idx="7">
                  <c:v>23</c:v>
                </c:pt>
                <c:pt idx="8">
                  <c:v>63</c:v>
                </c:pt>
                <c:pt idx="9">
                  <c:v>77</c:v>
                </c:pt>
                <c:pt idx="10">
                  <c:v>95</c:v>
                </c:pt>
                <c:pt idx="11">
                  <c:v>114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List15!$C$1</c:f>
              <c:strCache>
                <c:ptCount val="1"/>
                <c:pt idx="0">
                  <c:v>Teplota (°C)</c:v>
                </c:pt>
              </c:strCache>
            </c:strRef>
          </c:tx>
          <c:marker>
            <c:symbol val="none"/>
          </c:marker>
          <c:cat>
            <c:strRef>
              <c:f>List15!$A$2:$A$13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List15!$C$2:$C$13</c:f>
              <c:numCache>
                <c:formatCode>General</c:formatCode>
                <c:ptCount val="12"/>
                <c:pt idx="0">
                  <c:v>16</c:v>
                </c:pt>
                <c:pt idx="1">
                  <c:v>16</c:v>
                </c:pt>
                <c:pt idx="2">
                  <c:v>18</c:v>
                </c:pt>
                <c:pt idx="3">
                  <c:v>20</c:v>
                </c:pt>
                <c:pt idx="4">
                  <c:v>24</c:v>
                </c:pt>
                <c:pt idx="5">
                  <c:v>29</c:v>
                </c:pt>
                <c:pt idx="6">
                  <c:v>31</c:v>
                </c:pt>
                <c:pt idx="7">
                  <c:v>32</c:v>
                </c:pt>
                <c:pt idx="8">
                  <c:v>28</c:v>
                </c:pt>
                <c:pt idx="9">
                  <c:v>25</c:v>
                </c:pt>
                <c:pt idx="10">
                  <c:v>21</c:v>
                </c:pt>
                <c:pt idx="11">
                  <c:v>17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3221376"/>
        <c:axId val="173222912"/>
      </c:lineChart>
      <c:catAx>
        <c:axId val="173221376"/>
        <c:scaling>
          <c:orientation val="minMax"/>
        </c:scaling>
        <c:delete val="0"/>
        <c:axPos val="b"/>
        <c:majorTickMark val="none"/>
        <c:minorTickMark val="none"/>
        <c:tickLblPos val="nextTo"/>
        <c:crossAx val="173222912"/>
        <c:crosses val="autoZero"/>
        <c:auto val="1"/>
        <c:lblAlgn val="ctr"/>
        <c:lblOffset val="100"/>
        <c:noMultiLvlLbl val="0"/>
      </c:catAx>
      <c:valAx>
        <c:axId val="17322291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732213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Počasí v Berlíně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List16!$B$1</c:f>
              <c:strCache>
                <c:ptCount val="1"/>
                <c:pt idx="0">
                  <c:v>Srážky (mm)</c:v>
                </c:pt>
              </c:strCache>
            </c:strRef>
          </c:tx>
          <c:marker>
            <c:symbol val="none"/>
          </c:marker>
          <c:cat>
            <c:strRef>
              <c:f>List16!$A$2:$A$13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List16!$B$2:$B$13</c:f>
              <c:numCache>
                <c:formatCode>General</c:formatCode>
                <c:ptCount val="12"/>
                <c:pt idx="0">
                  <c:v>42</c:v>
                </c:pt>
                <c:pt idx="1">
                  <c:v>30</c:v>
                </c:pt>
                <c:pt idx="2">
                  <c:v>39</c:v>
                </c:pt>
                <c:pt idx="3">
                  <c:v>36</c:v>
                </c:pt>
                <c:pt idx="4">
                  <c:v>42</c:v>
                </c:pt>
                <c:pt idx="5">
                  <c:v>72</c:v>
                </c:pt>
                <c:pt idx="6">
                  <c:v>51</c:v>
                </c:pt>
                <c:pt idx="7">
                  <c:v>45</c:v>
                </c:pt>
                <c:pt idx="8">
                  <c:v>45</c:v>
                </c:pt>
                <c:pt idx="9">
                  <c:v>30</c:v>
                </c:pt>
                <c:pt idx="10">
                  <c:v>45</c:v>
                </c:pt>
                <c:pt idx="11">
                  <c:v>57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List16!$C$1</c:f>
              <c:strCache>
                <c:ptCount val="1"/>
                <c:pt idx="0">
                  <c:v>Teplota (°C)</c:v>
                </c:pt>
              </c:strCache>
            </c:strRef>
          </c:tx>
          <c:marker>
            <c:symbol val="none"/>
          </c:marker>
          <c:cat>
            <c:strRef>
              <c:f>List16!$A$2:$A$13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List16!$C$2:$C$13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8</c:v>
                </c:pt>
                <c:pt idx="3">
                  <c:v>12</c:v>
                </c:pt>
                <c:pt idx="4">
                  <c:v>19</c:v>
                </c:pt>
                <c:pt idx="5">
                  <c:v>21</c:v>
                </c:pt>
                <c:pt idx="6">
                  <c:v>23</c:v>
                </c:pt>
                <c:pt idx="7">
                  <c:v>23</c:v>
                </c:pt>
                <c:pt idx="8">
                  <c:v>19</c:v>
                </c:pt>
                <c:pt idx="9">
                  <c:v>14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4283776"/>
        <c:axId val="174314240"/>
      </c:lineChart>
      <c:catAx>
        <c:axId val="174283776"/>
        <c:scaling>
          <c:orientation val="minMax"/>
        </c:scaling>
        <c:delete val="0"/>
        <c:axPos val="b"/>
        <c:majorTickMark val="none"/>
        <c:minorTickMark val="none"/>
        <c:tickLblPos val="nextTo"/>
        <c:crossAx val="174314240"/>
        <c:crosses val="autoZero"/>
        <c:auto val="1"/>
        <c:lblAlgn val="ctr"/>
        <c:lblOffset val="100"/>
        <c:noMultiLvlLbl val="0"/>
      </c:catAx>
      <c:valAx>
        <c:axId val="17431424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742837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Počasí v Amsterdamu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List17!$B$1</c:f>
              <c:strCache>
                <c:ptCount val="1"/>
                <c:pt idx="0">
                  <c:v>Srážky (mm)</c:v>
                </c:pt>
              </c:strCache>
            </c:strRef>
          </c:tx>
          <c:marker>
            <c:symbol val="none"/>
          </c:marker>
          <c:cat>
            <c:strRef>
              <c:f>List17!$A$2:$A$13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List17!$B$2:$B$13</c:f>
              <c:numCache>
                <c:formatCode>General</c:formatCode>
                <c:ptCount val="12"/>
                <c:pt idx="0">
                  <c:v>49</c:v>
                </c:pt>
                <c:pt idx="1">
                  <c:v>42</c:v>
                </c:pt>
                <c:pt idx="2">
                  <c:v>42</c:v>
                </c:pt>
                <c:pt idx="3">
                  <c:v>34</c:v>
                </c:pt>
                <c:pt idx="4">
                  <c:v>35</c:v>
                </c:pt>
                <c:pt idx="5">
                  <c:v>47</c:v>
                </c:pt>
                <c:pt idx="6">
                  <c:v>56</c:v>
                </c:pt>
                <c:pt idx="7">
                  <c:v>61</c:v>
                </c:pt>
                <c:pt idx="8">
                  <c:v>64</c:v>
                </c:pt>
                <c:pt idx="9">
                  <c:v>63</c:v>
                </c:pt>
                <c:pt idx="10">
                  <c:v>66</c:v>
                </c:pt>
                <c:pt idx="11">
                  <c:v>59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List17!$C$1</c:f>
              <c:strCache>
                <c:ptCount val="1"/>
                <c:pt idx="0">
                  <c:v>Teplota (°C)</c:v>
                </c:pt>
              </c:strCache>
            </c:strRef>
          </c:tx>
          <c:marker>
            <c:symbol val="none"/>
          </c:marker>
          <c:cat>
            <c:strRef>
              <c:f>List17!$A$2:$A$13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List17!$C$2:$C$13</c:f>
              <c:numCache>
                <c:formatCode>General</c:formatCode>
                <c:ptCount val="12"/>
                <c:pt idx="0">
                  <c:v>7</c:v>
                </c:pt>
                <c:pt idx="1">
                  <c:v>6</c:v>
                </c:pt>
                <c:pt idx="2">
                  <c:v>10</c:v>
                </c:pt>
                <c:pt idx="3">
                  <c:v>11</c:v>
                </c:pt>
                <c:pt idx="4">
                  <c:v>16</c:v>
                </c:pt>
                <c:pt idx="5">
                  <c:v>17</c:v>
                </c:pt>
                <c:pt idx="6">
                  <c:v>20</c:v>
                </c:pt>
                <c:pt idx="7">
                  <c:v>20</c:v>
                </c:pt>
                <c:pt idx="8">
                  <c:v>17</c:v>
                </c:pt>
                <c:pt idx="9">
                  <c:v>14</c:v>
                </c:pt>
                <c:pt idx="10">
                  <c:v>9</c:v>
                </c:pt>
                <c:pt idx="11">
                  <c:v>7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9805568"/>
        <c:axId val="179815552"/>
      </c:lineChart>
      <c:catAx>
        <c:axId val="179805568"/>
        <c:scaling>
          <c:orientation val="minMax"/>
        </c:scaling>
        <c:delete val="0"/>
        <c:axPos val="b"/>
        <c:majorTickMark val="none"/>
        <c:minorTickMark val="none"/>
        <c:tickLblPos val="nextTo"/>
        <c:crossAx val="179815552"/>
        <c:crosses val="autoZero"/>
        <c:auto val="1"/>
        <c:lblAlgn val="ctr"/>
        <c:lblOffset val="100"/>
        <c:noMultiLvlLbl val="0"/>
      </c:catAx>
      <c:valAx>
        <c:axId val="17981555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798055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dirty="0"/>
              <a:t>Počasí </a:t>
            </a:r>
            <a:r>
              <a:rPr lang="cs-CZ" dirty="0" smtClean="0"/>
              <a:t>ve</a:t>
            </a:r>
            <a:r>
              <a:rPr lang="cs-CZ" baseline="0" dirty="0" smtClean="0"/>
              <a:t> Varšavě</a:t>
            </a:r>
            <a:endParaRPr lang="cs-CZ" dirty="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List10!$B$1</c:f>
              <c:strCache>
                <c:ptCount val="1"/>
                <c:pt idx="0">
                  <c:v>Srážky (mm)</c:v>
                </c:pt>
              </c:strCache>
            </c:strRef>
          </c:tx>
          <c:marker>
            <c:symbol val="none"/>
          </c:marker>
          <c:cat>
            <c:strRef>
              <c:f>List10!$A$2:$A$13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List10!$B$2:$B$13</c:f>
              <c:numCache>
                <c:formatCode>General</c:formatCode>
                <c:ptCount val="12"/>
                <c:pt idx="0">
                  <c:v>71</c:v>
                </c:pt>
                <c:pt idx="1">
                  <c:v>38</c:v>
                </c:pt>
                <c:pt idx="2">
                  <c:v>31</c:v>
                </c:pt>
                <c:pt idx="3">
                  <c:v>21</c:v>
                </c:pt>
                <c:pt idx="4">
                  <c:v>9</c:v>
                </c:pt>
                <c:pt idx="5">
                  <c:v>10</c:v>
                </c:pt>
                <c:pt idx="6">
                  <c:v>4</c:v>
                </c:pt>
                <c:pt idx="7">
                  <c:v>3</c:v>
                </c:pt>
                <c:pt idx="8">
                  <c:v>13</c:v>
                </c:pt>
                <c:pt idx="9">
                  <c:v>14</c:v>
                </c:pt>
                <c:pt idx="10">
                  <c:v>47</c:v>
                </c:pt>
                <c:pt idx="11">
                  <c:v>74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List10!$C$1</c:f>
              <c:strCache>
                <c:ptCount val="1"/>
                <c:pt idx="0">
                  <c:v>Teplota (°C)</c:v>
                </c:pt>
              </c:strCache>
            </c:strRef>
          </c:tx>
          <c:marker>
            <c:symbol val="none"/>
          </c:marker>
          <c:cat>
            <c:strRef>
              <c:f>List10!$A$2:$A$13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List10!$C$2:$C$13</c:f>
              <c:numCache>
                <c:formatCode>General</c:formatCode>
                <c:ptCount val="12"/>
                <c:pt idx="0">
                  <c:v>17</c:v>
                </c:pt>
                <c:pt idx="1">
                  <c:v>17</c:v>
                </c:pt>
                <c:pt idx="2">
                  <c:v>20</c:v>
                </c:pt>
                <c:pt idx="3">
                  <c:v>23</c:v>
                </c:pt>
                <c:pt idx="4">
                  <c:v>27</c:v>
                </c:pt>
                <c:pt idx="5">
                  <c:v>30</c:v>
                </c:pt>
                <c:pt idx="6">
                  <c:v>33</c:v>
                </c:pt>
                <c:pt idx="7">
                  <c:v>33</c:v>
                </c:pt>
                <c:pt idx="8">
                  <c:v>31</c:v>
                </c:pt>
                <c:pt idx="9">
                  <c:v>28</c:v>
                </c:pt>
                <c:pt idx="10">
                  <c:v>23</c:v>
                </c:pt>
                <c:pt idx="11">
                  <c:v>19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80772224"/>
        <c:axId val="181932800"/>
      </c:lineChart>
      <c:catAx>
        <c:axId val="180772224"/>
        <c:scaling>
          <c:orientation val="minMax"/>
        </c:scaling>
        <c:delete val="0"/>
        <c:axPos val="b"/>
        <c:majorTickMark val="none"/>
        <c:minorTickMark val="none"/>
        <c:tickLblPos val="nextTo"/>
        <c:crossAx val="181932800"/>
        <c:crosses val="autoZero"/>
        <c:auto val="1"/>
        <c:lblAlgn val="ctr"/>
        <c:lblOffset val="100"/>
        <c:noMultiLvlLbl val="0"/>
      </c:catAx>
      <c:valAx>
        <c:axId val="18193280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807722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dirty="0"/>
              <a:t>Počasí </a:t>
            </a:r>
            <a:r>
              <a:rPr lang="cs-CZ" dirty="0" smtClean="0"/>
              <a:t>v Lisabonu</a:t>
            </a:r>
            <a:endParaRPr lang="cs-CZ" dirty="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List15!$B$1</c:f>
              <c:strCache>
                <c:ptCount val="1"/>
                <c:pt idx="0">
                  <c:v>Srážky (mm)</c:v>
                </c:pt>
              </c:strCache>
            </c:strRef>
          </c:tx>
          <c:marker>
            <c:symbol val="none"/>
          </c:marker>
          <c:cat>
            <c:strRef>
              <c:f>List15!$A$2:$A$13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List15!$B$2:$B$13</c:f>
              <c:numCache>
                <c:formatCode>General</c:formatCode>
                <c:ptCount val="12"/>
                <c:pt idx="0">
                  <c:v>93</c:v>
                </c:pt>
                <c:pt idx="1">
                  <c:v>63</c:v>
                </c:pt>
                <c:pt idx="2">
                  <c:v>43</c:v>
                </c:pt>
                <c:pt idx="3">
                  <c:v>24</c:v>
                </c:pt>
                <c:pt idx="4">
                  <c:v>21</c:v>
                </c:pt>
                <c:pt idx="5">
                  <c:v>7</c:v>
                </c:pt>
                <c:pt idx="6">
                  <c:v>0</c:v>
                </c:pt>
                <c:pt idx="7">
                  <c:v>23</c:v>
                </c:pt>
                <c:pt idx="8">
                  <c:v>63</c:v>
                </c:pt>
                <c:pt idx="9">
                  <c:v>77</c:v>
                </c:pt>
                <c:pt idx="10">
                  <c:v>95</c:v>
                </c:pt>
                <c:pt idx="11">
                  <c:v>114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List15!$C$1</c:f>
              <c:strCache>
                <c:ptCount val="1"/>
                <c:pt idx="0">
                  <c:v>Teplota (°C)</c:v>
                </c:pt>
              </c:strCache>
            </c:strRef>
          </c:tx>
          <c:marker>
            <c:symbol val="none"/>
          </c:marker>
          <c:cat>
            <c:strRef>
              <c:f>List15!$A$2:$A$13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List15!$C$2:$C$13</c:f>
              <c:numCache>
                <c:formatCode>General</c:formatCode>
                <c:ptCount val="12"/>
                <c:pt idx="0">
                  <c:v>16</c:v>
                </c:pt>
                <c:pt idx="1">
                  <c:v>16</c:v>
                </c:pt>
                <c:pt idx="2">
                  <c:v>18</c:v>
                </c:pt>
                <c:pt idx="3">
                  <c:v>20</c:v>
                </c:pt>
                <c:pt idx="4">
                  <c:v>24</c:v>
                </c:pt>
                <c:pt idx="5">
                  <c:v>29</c:v>
                </c:pt>
                <c:pt idx="6">
                  <c:v>31</c:v>
                </c:pt>
                <c:pt idx="7">
                  <c:v>32</c:v>
                </c:pt>
                <c:pt idx="8">
                  <c:v>28</c:v>
                </c:pt>
                <c:pt idx="9">
                  <c:v>25</c:v>
                </c:pt>
                <c:pt idx="10">
                  <c:v>21</c:v>
                </c:pt>
                <c:pt idx="11">
                  <c:v>17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84916608"/>
        <c:axId val="185176832"/>
      </c:lineChart>
      <c:catAx>
        <c:axId val="184916608"/>
        <c:scaling>
          <c:orientation val="minMax"/>
        </c:scaling>
        <c:delete val="0"/>
        <c:axPos val="b"/>
        <c:majorTickMark val="none"/>
        <c:minorTickMark val="none"/>
        <c:tickLblPos val="nextTo"/>
        <c:crossAx val="185176832"/>
        <c:crosses val="autoZero"/>
        <c:auto val="1"/>
        <c:lblAlgn val="ctr"/>
        <c:lblOffset val="100"/>
        <c:noMultiLvlLbl val="0"/>
      </c:catAx>
      <c:valAx>
        <c:axId val="18517683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849166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dirty="0"/>
              <a:t>Počasí </a:t>
            </a:r>
            <a:r>
              <a:rPr lang="cs-CZ" dirty="0" smtClean="0"/>
              <a:t>ve</a:t>
            </a:r>
            <a:r>
              <a:rPr lang="cs-CZ" baseline="0" dirty="0" smtClean="0"/>
              <a:t> Vídni</a:t>
            </a:r>
            <a:endParaRPr lang="cs-CZ" dirty="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List13!$B$1</c:f>
              <c:strCache>
                <c:ptCount val="1"/>
                <c:pt idx="0">
                  <c:v>Srážky (mm)</c:v>
                </c:pt>
              </c:strCache>
            </c:strRef>
          </c:tx>
          <c:marker>
            <c:symbol val="none"/>
          </c:marker>
          <c:cat>
            <c:strRef>
              <c:f>List13!$A$2:$A$13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List13!$B$2:$B$13</c:f>
              <c:numCache>
                <c:formatCode>General</c:formatCode>
                <c:ptCount val="12"/>
                <c:pt idx="0">
                  <c:v>71</c:v>
                </c:pt>
                <c:pt idx="1">
                  <c:v>63</c:v>
                </c:pt>
                <c:pt idx="2">
                  <c:v>63</c:v>
                </c:pt>
                <c:pt idx="3">
                  <c:v>56</c:v>
                </c:pt>
                <c:pt idx="4">
                  <c:v>63</c:v>
                </c:pt>
                <c:pt idx="5">
                  <c:v>73</c:v>
                </c:pt>
                <c:pt idx="6">
                  <c:v>68</c:v>
                </c:pt>
                <c:pt idx="7">
                  <c:v>76</c:v>
                </c:pt>
                <c:pt idx="8">
                  <c:v>66</c:v>
                </c:pt>
                <c:pt idx="9">
                  <c:v>76</c:v>
                </c:pt>
                <c:pt idx="10">
                  <c:v>71</c:v>
                </c:pt>
                <c:pt idx="11">
                  <c:v>83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List13!$C$1</c:f>
              <c:strCache>
                <c:ptCount val="1"/>
                <c:pt idx="0">
                  <c:v>Teplota (°C)</c:v>
                </c:pt>
              </c:strCache>
            </c:strRef>
          </c:tx>
          <c:marker>
            <c:symbol val="none"/>
          </c:marker>
          <c:cat>
            <c:strRef>
              <c:f>List13!$A$2:$A$13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List13!$C$2:$C$13</c:f>
              <c:numCache>
                <c:formatCode>General</c:formatCode>
                <c:ptCount val="12"/>
                <c:pt idx="0">
                  <c:v>4</c:v>
                </c:pt>
                <c:pt idx="1">
                  <c:v>6</c:v>
                </c:pt>
                <c:pt idx="2">
                  <c:v>10</c:v>
                </c:pt>
                <c:pt idx="3">
                  <c:v>13</c:v>
                </c:pt>
                <c:pt idx="4">
                  <c:v>19</c:v>
                </c:pt>
                <c:pt idx="5">
                  <c:v>21</c:v>
                </c:pt>
                <c:pt idx="6">
                  <c:v>24</c:v>
                </c:pt>
                <c:pt idx="7">
                  <c:v>23</c:v>
                </c:pt>
                <c:pt idx="8">
                  <c:v>19</c:v>
                </c:pt>
                <c:pt idx="9">
                  <c:v>13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4077440"/>
        <c:axId val="174378368"/>
      </c:lineChart>
      <c:catAx>
        <c:axId val="174077440"/>
        <c:scaling>
          <c:orientation val="minMax"/>
        </c:scaling>
        <c:delete val="0"/>
        <c:axPos val="b"/>
        <c:majorTickMark val="none"/>
        <c:minorTickMark val="none"/>
        <c:tickLblPos val="nextTo"/>
        <c:crossAx val="174378368"/>
        <c:crosses val="autoZero"/>
        <c:auto val="1"/>
        <c:lblAlgn val="ctr"/>
        <c:lblOffset val="100"/>
        <c:noMultiLvlLbl val="0"/>
      </c:catAx>
      <c:valAx>
        <c:axId val="17437836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740774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dirty="0"/>
              <a:t>Počasí</a:t>
            </a:r>
            <a:r>
              <a:rPr lang="cs-CZ" baseline="0" dirty="0"/>
              <a:t> v </a:t>
            </a:r>
            <a:r>
              <a:rPr lang="cs-CZ" baseline="0" dirty="0" smtClean="0"/>
              <a:t>Bukurešti</a:t>
            </a:r>
            <a:endParaRPr lang="cs-CZ" dirty="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List6!$B$1</c:f>
              <c:strCache>
                <c:ptCount val="1"/>
                <c:pt idx="0">
                  <c:v>Srážky (mm)</c:v>
                </c:pt>
              </c:strCache>
            </c:strRef>
          </c:tx>
          <c:marker>
            <c:symbol val="none"/>
          </c:marker>
          <c:cat>
            <c:strRef>
              <c:f>List6!$A$2:$A$13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List6!$B$2:$B$13</c:f>
              <c:numCache>
                <c:formatCode>General</c:formatCode>
                <c:ptCount val="12"/>
                <c:pt idx="0">
                  <c:v>42</c:v>
                </c:pt>
                <c:pt idx="1">
                  <c:v>35</c:v>
                </c:pt>
                <c:pt idx="2">
                  <c:v>33</c:v>
                </c:pt>
                <c:pt idx="3">
                  <c:v>33</c:v>
                </c:pt>
                <c:pt idx="4">
                  <c:v>30</c:v>
                </c:pt>
                <c:pt idx="5">
                  <c:v>51</c:v>
                </c:pt>
                <c:pt idx="6">
                  <c:v>57</c:v>
                </c:pt>
                <c:pt idx="7">
                  <c:v>66</c:v>
                </c:pt>
                <c:pt idx="8">
                  <c:v>46</c:v>
                </c:pt>
                <c:pt idx="9">
                  <c:v>73</c:v>
                </c:pt>
                <c:pt idx="10">
                  <c:v>60</c:v>
                </c:pt>
                <c:pt idx="11">
                  <c:v>45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List6!$C$1</c:f>
              <c:strCache>
                <c:ptCount val="1"/>
                <c:pt idx="0">
                  <c:v>Teplota (°C)</c:v>
                </c:pt>
              </c:strCache>
            </c:strRef>
          </c:tx>
          <c:marker>
            <c:symbol val="none"/>
          </c:marker>
          <c:cat>
            <c:strRef>
              <c:f>List6!$A$2:$A$13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List6!$C$2:$C$13</c:f>
              <c:numCache>
                <c:formatCode>General</c:formatCode>
                <c:ptCount val="12"/>
                <c:pt idx="0">
                  <c:v>0</c:v>
                </c:pt>
                <c:pt idx="1">
                  <c:v>-1</c:v>
                </c:pt>
                <c:pt idx="2">
                  <c:v>1</c:v>
                </c:pt>
                <c:pt idx="3">
                  <c:v>5</c:v>
                </c:pt>
                <c:pt idx="4">
                  <c:v>11</c:v>
                </c:pt>
                <c:pt idx="5">
                  <c:v>16</c:v>
                </c:pt>
                <c:pt idx="6">
                  <c:v>20</c:v>
                </c:pt>
                <c:pt idx="7">
                  <c:v>19</c:v>
                </c:pt>
                <c:pt idx="8">
                  <c:v>14</c:v>
                </c:pt>
                <c:pt idx="9">
                  <c:v>9</c:v>
                </c:pt>
                <c:pt idx="10">
                  <c:v>4</c:v>
                </c:pt>
                <c:pt idx="11">
                  <c:v>2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85217024"/>
        <c:axId val="185218560"/>
      </c:lineChart>
      <c:catAx>
        <c:axId val="185217024"/>
        <c:scaling>
          <c:orientation val="minMax"/>
        </c:scaling>
        <c:delete val="0"/>
        <c:axPos val="b"/>
        <c:majorTickMark val="none"/>
        <c:minorTickMark val="none"/>
        <c:tickLblPos val="nextTo"/>
        <c:crossAx val="185218560"/>
        <c:crosses val="autoZero"/>
        <c:auto val="1"/>
        <c:lblAlgn val="ctr"/>
        <c:lblOffset val="100"/>
        <c:noMultiLvlLbl val="0"/>
      </c:catAx>
      <c:valAx>
        <c:axId val="18521856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852170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Počasí v Praze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List3!$B$1</c:f>
              <c:strCache>
                <c:ptCount val="1"/>
                <c:pt idx="0">
                  <c:v>Srážky (mm)</c:v>
                </c:pt>
              </c:strCache>
            </c:strRef>
          </c:tx>
          <c:marker>
            <c:symbol val="none"/>
          </c:marker>
          <c:cat>
            <c:strRef>
              <c:f>List3!$A$2:$A$13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List3!$B$2:$B$13</c:f>
              <c:numCache>
                <c:formatCode>General</c:formatCode>
                <c:ptCount val="12"/>
                <c:pt idx="0">
                  <c:v>20</c:v>
                </c:pt>
                <c:pt idx="1">
                  <c:v>18</c:v>
                </c:pt>
                <c:pt idx="2">
                  <c:v>25</c:v>
                </c:pt>
                <c:pt idx="3">
                  <c:v>36</c:v>
                </c:pt>
                <c:pt idx="4">
                  <c:v>58</c:v>
                </c:pt>
                <c:pt idx="5">
                  <c:v>69</c:v>
                </c:pt>
                <c:pt idx="6">
                  <c:v>66</c:v>
                </c:pt>
                <c:pt idx="7">
                  <c:v>64</c:v>
                </c:pt>
                <c:pt idx="8">
                  <c:v>41</c:v>
                </c:pt>
                <c:pt idx="9">
                  <c:v>31</c:v>
                </c:pt>
                <c:pt idx="10">
                  <c:v>28</c:v>
                </c:pt>
                <c:pt idx="11">
                  <c:v>23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List3!$C$1</c:f>
              <c:strCache>
                <c:ptCount val="1"/>
                <c:pt idx="0">
                  <c:v>Teplota (°C)</c:v>
                </c:pt>
              </c:strCache>
            </c:strRef>
          </c:tx>
          <c:marker>
            <c:symbol val="none"/>
          </c:marker>
          <c:cat>
            <c:strRef>
              <c:f>List3!$A$2:$A$13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List3!$C$2:$C$13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8</c:v>
                </c:pt>
                <c:pt idx="3">
                  <c:v>12</c:v>
                </c:pt>
                <c:pt idx="4">
                  <c:v>18</c:v>
                </c:pt>
                <c:pt idx="5">
                  <c:v>21</c:v>
                </c:pt>
                <c:pt idx="6">
                  <c:v>22</c:v>
                </c:pt>
                <c:pt idx="7">
                  <c:v>23</c:v>
                </c:pt>
                <c:pt idx="8">
                  <c:v>18</c:v>
                </c:pt>
                <c:pt idx="9">
                  <c:v>12</c:v>
                </c:pt>
                <c:pt idx="10">
                  <c:v>5</c:v>
                </c:pt>
                <c:pt idx="11">
                  <c:v>2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85835904"/>
        <c:axId val="185837824"/>
      </c:lineChart>
      <c:catAx>
        <c:axId val="185835904"/>
        <c:scaling>
          <c:orientation val="minMax"/>
        </c:scaling>
        <c:delete val="0"/>
        <c:axPos val="b"/>
        <c:majorTickMark val="none"/>
        <c:minorTickMark val="none"/>
        <c:tickLblPos val="nextTo"/>
        <c:crossAx val="185837824"/>
        <c:crosses val="autoZero"/>
        <c:auto val="1"/>
        <c:lblAlgn val="ctr"/>
        <c:lblOffset val="100"/>
        <c:noMultiLvlLbl val="0"/>
      </c:catAx>
      <c:valAx>
        <c:axId val="18583782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858359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dirty="0"/>
              <a:t>Počasí</a:t>
            </a:r>
            <a:r>
              <a:rPr lang="cs-CZ" baseline="0" dirty="0"/>
              <a:t> v </a:t>
            </a:r>
            <a:r>
              <a:rPr lang="cs-CZ" baseline="0" dirty="0" smtClean="0"/>
              <a:t>Bratislavě</a:t>
            </a:r>
            <a:endParaRPr lang="en-US" dirty="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List7!$B$1</c:f>
              <c:strCache>
                <c:ptCount val="1"/>
                <c:pt idx="0">
                  <c:v>Srážky (mm)</c:v>
                </c:pt>
              </c:strCache>
            </c:strRef>
          </c:tx>
          <c:marker>
            <c:symbol val="none"/>
          </c:marker>
          <c:cat>
            <c:strRef>
              <c:f>List7!$A$2:$A$13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List7!$B$2:$B$13</c:f>
              <c:numCache>
                <c:formatCode>General</c:formatCode>
                <c:ptCount val="12"/>
                <c:pt idx="0">
                  <c:v>18</c:v>
                </c:pt>
                <c:pt idx="1">
                  <c:v>22</c:v>
                </c:pt>
                <c:pt idx="2">
                  <c:v>24</c:v>
                </c:pt>
                <c:pt idx="3">
                  <c:v>25</c:v>
                </c:pt>
                <c:pt idx="4">
                  <c:v>26</c:v>
                </c:pt>
                <c:pt idx="5">
                  <c:v>23</c:v>
                </c:pt>
                <c:pt idx="6">
                  <c:v>22</c:v>
                </c:pt>
                <c:pt idx="7">
                  <c:v>21</c:v>
                </c:pt>
                <c:pt idx="8">
                  <c:v>16</c:v>
                </c:pt>
                <c:pt idx="9">
                  <c:v>25</c:v>
                </c:pt>
                <c:pt idx="10">
                  <c:v>22</c:v>
                </c:pt>
                <c:pt idx="11">
                  <c:v>27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List7!$C$1</c:f>
              <c:strCache>
                <c:ptCount val="1"/>
                <c:pt idx="0">
                  <c:v>Teplota (°C)</c:v>
                </c:pt>
              </c:strCache>
            </c:strRef>
          </c:tx>
          <c:marker>
            <c:symbol val="none"/>
          </c:marker>
          <c:cat>
            <c:strRef>
              <c:f>List7!$A$2:$A$13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List7!$C$2:$C$13</c:f>
              <c:numCache>
                <c:formatCode>General</c:formatCode>
                <c:ptCount val="12"/>
                <c:pt idx="0">
                  <c:v>8</c:v>
                </c:pt>
                <c:pt idx="1">
                  <c:v>9</c:v>
                </c:pt>
                <c:pt idx="2">
                  <c:v>13</c:v>
                </c:pt>
                <c:pt idx="3">
                  <c:v>15</c:v>
                </c:pt>
                <c:pt idx="4">
                  <c:v>20</c:v>
                </c:pt>
                <c:pt idx="5">
                  <c:v>23</c:v>
                </c:pt>
                <c:pt idx="6">
                  <c:v>25</c:v>
                </c:pt>
                <c:pt idx="7">
                  <c:v>25</c:v>
                </c:pt>
                <c:pt idx="8">
                  <c:v>21</c:v>
                </c:pt>
                <c:pt idx="9">
                  <c:v>17</c:v>
                </c:pt>
                <c:pt idx="10">
                  <c:v>11</c:v>
                </c:pt>
                <c:pt idx="11">
                  <c:v>8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87925248"/>
        <c:axId val="187949440"/>
      </c:lineChart>
      <c:catAx>
        <c:axId val="187925248"/>
        <c:scaling>
          <c:orientation val="minMax"/>
        </c:scaling>
        <c:delete val="0"/>
        <c:axPos val="b"/>
        <c:majorTickMark val="none"/>
        <c:minorTickMark val="none"/>
        <c:tickLblPos val="nextTo"/>
        <c:crossAx val="187949440"/>
        <c:crosses val="autoZero"/>
        <c:auto val="1"/>
        <c:lblAlgn val="ctr"/>
        <c:lblOffset val="100"/>
        <c:noMultiLvlLbl val="0"/>
      </c:catAx>
      <c:valAx>
        <c:axId val="18794944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879252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E39713-61E3-47D3-94E3-F597B6BCA4ED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E76E433-DB9B-43FF-8653-2FA67EBFD979}" type="slidenum">
              <a:rPr lang="cs-CZ" smtClean="0"/>
              <a:t>‹#›</a:t>
            </a:fld>
            <a:endParaRPr lang="cs-CZ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39713-61E3-47D3-94E3-F597B6BCA4ED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E433-DB9B-43FF-8653-2FA67EBFD979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39713-61E3-47D3-94E3-F597B6BCA4ED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E433-DB9B-43FF-8653-2FA67EBFD979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39713-61E3-47D3-94E3-F597B6BCA4ED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E433-DB9B-43FF-8653-2FA67EBFD979}" type="slidenum">
              <a:rPr lang="cs-CZ" smtClean="0"/>
              <a:t>‹#›</a:t>
            </a:fld>
            <a:endParaRPr lang="cs-CZ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39713-61E3-47D3-94E3-F597B6BCA4ED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E433-DB9B-43FF-8653-2FA67EBFD979}" type="slidenum">
              <a:rPr lang="cs-CZ" smtClean="0"/>
              <a:t>‹#›</a:t>
            </a:fld>
            <a:endParaRPr lang="cs-CZ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39713-61E3-47D3-94E3-F597B6BCA4ED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E433-DB9B-43FF-8653-2FA67EBFD979}" type="slidenum">
              <a:rPr lang="cs-CZ" smtClean="0"/>
              <a:t>‹#›</a:t>
            </a:fld>
            <a:endParaRPr lang="cs-CZ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39713-61E3-47D3-94E3-F597B6BCA4ED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E433-DB9B-43FF-8653-2FA67EBFD97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39713-61E3-47D3-94E3-F597B6BCA4ED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E433-DB9B-43FF-8653-2FA67EBFD97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39713-61E3-47D3-94E3-F597B6BCA4ED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E433-DB9B-43FF-8653-2FA67EBFD97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39713-61E3-47D3-94E3-F597B6BCA4ED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E433-DB9B-43FF-8653-2FA67EBFD979}" type="slidenum">
              <a:rPr lang="cs-CZ" smtClean="0"/>
              <a:t>‹#›</a:t>
            </a:fld>
            <a:endParaRPr lang="cs-CZ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39713-61E3-47D3-94E3-F597B6BCA4ED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E433-DB9B-43FF-8653-2FA67EBFD979}" type="slidenum">
              <a:rPr lang="cs-CZ" smtClean="0"/>
              <a:t>‹#›</a:t>
            </a:fld>
            <a:endParaRPr lang="cs-CZ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6DE39713-61E3-47D3-94E3-F597B6BCA4ED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E76E433-DB9B-43FF-8653-2FA67EBFD979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39552" y="1844824"/>
            <a:ext cx="7772400" cy="1470025"/>
          </a:xfrm>
        </p:spPr>
        <p:txBody>
          <a:bodyPr/>
          <a:lstStyle/>
          <a:p>
            <a:r>
              <a:rPr lang="cs-CZ" dirty="0" smtClean="0"/>
              <a:t>Evropská unie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Hlavní údaje o jejích státech a celoroční průběh počasí</a:t>
            </a:r>
          </a:p>
          <a:p>
            <a:endParaRPr lang="cs-CZ" dirty="0"/>
          </a:p>
          <a:p>
            <a:r>
              <a:rPr lang="cs-CZ" dirty="0" smtClean="0"/>
              <a:t>Vypracovala: Karolína Mráčková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40394783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Rozloha*: </a:t>
            </a:r>
            <a:r>
              <a:rPr lang="cs-CZ" dirty="0"/>
              <a:t>30 5</a:t>
            </a:r>
            <a:r>
              <a:rPr lang="cs-CZ" dirty="0" smtClean="0"/>
              <a:t>00 </a:t>
            </a:r>
            <a:r>
              <a:rPr lang="cs-CZ" dirty="0"/>
              <a:t>km² </a:t>
            </a:r>
            <a:endParaRPr lang="cs-CZ" dirty="0" smtClean="0"/>
          </a:p>
          <a:p>
            <a:r>
              <a:rPr lang="cs-CZ" dirty="0" smtClean="0"/>
              <a:t>Počet obyvatel*: 10,5 mil</a:t>
            </a:r>
          </a:p>
          <a:p>
            <a:r>
              <a:rPr lang="cs-CZ" dirty="0" smtClean="0"/>
              <a:t>Oficiální jazyk: nizozemština, francouzština, němčina</a:t>
            </a:r>
          </a:p>
          <a:p>
            <a:r>
              <a:rPr lang="cs-CZ" dirty="0" smtClean="0"/>
              <a:t>Ústavní zřízení: federativní konstituční monarchie</a:t>
            </a:r>
          </a:p>
          <a:p>
            <a:r>
              <a:rPr lang="cs-CZ" dirty="0" smtClean="0"/>
              <a:t>Měna: euro</a:t>
            </a:r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Belgie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467544" y="5877272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* Všechny údaje o rozlohách a počtech obyvatel jsou pro lepší přehlednost zaokrouhleny.</a:t>
            </a:r>
            <a:endParaRPr lang="cs-CZ" dirty="0"/>
          </a:p>
        </p:txBody>
      </p:sp>
      <p:pic>
        <p:nvPicPr>
          <p:cNvPr id="1026" name="Picture 2" descr="Vlajka Belg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211" y="908720"/>
            <a:ext cx="1944216" cy="1290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49170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3132203"/>
              </p:ext>
            </p:extLst>
          </p:nvPr>
        </p:nvGraphicFramePr>
        <p:xfrm>
          <a:off x="1137387" y="2267677"/>
          <a:ext cx="2448272" cy="247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8777"/>
                <a:gridCol w="1017800"/>
                <a:gridCol w="821695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Srážky (mm)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 dirty="0">
                          <a:effectLst/>
                        </a:rPr>
                        <a:t>Teplota </a:t>
                      </a:r>
                      <a:r>
                        <a:rPr lang="cs-CZ" sz="1100" u="none" strike="noStrike" dirty="0" smtClean="0">
                          <a:effectLst/>
                        </a:rPr>
                        <a:t>(°C)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Březen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58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81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94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Září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Listopad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77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579296" cy="114300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Brusel – průměrné roční srážky a teploty</a:t>
            </a:r>
            <a:endParaRPr lang="cs-CZ" dirty="0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915460"/>
              </p:ext>
            </p:extLst>
          </p:nvPr>
        </p:nvGraphicFramePr>
        <p:xfrm>
          <a:off x="3707904" y="213285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93270023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Rozloha: </a:t>
            </a:r>
            <a:r>
              <a:rPr lang="cs-CZ" dirty="0" smtClean="0"/>
              <a:t>111 000 </a:t>
            </a:r>
            <a:r>
              <a:rPr lang="cs-CZ" dirty="0"/>
              <a:t>km²</a:t>
            </a:r>
            <a:endParaRPr lang="cs-CZ" dirty="0" smtClean="0"/>
          </a:p>
          <a:p>
            <a:r>
              <a:rPr lang="cs-CZ" dirty="0" smtClean="0"/>
              <a:t>Počet obyvatel: 7,2 mil</a:t>
            </a:r>
          </a:p>
          <a:p>
            <a:r>
              <a:rPr lang="cs-CZ" dirty="0" smtClean="0"/>
              <a:t>Oficiální jazyk: bulharština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lev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Bulharsko</a:t>
            </a:r>
            <a:endParaRPr lang="cs-CZ" dirty="0"/>
          </a:p>
        </p:txBody>
      </p:sp>
      <p:pic>
        <p:nvPicPr>
          <p:cNvPr id="2050" name="Picture 2" descr="Vlajka Bulhar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894960"/>
            <a:ext cx="2024535" cy="1214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199900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2844423"/>
              </p:ext>
            </p:extLst>
          </p:nvPr>
        </p:nvGraphicFramePr>
        <p:xfrm>
          <a:off x="1115616" y="2276872"/>
          <a:ext cx="2501900" cy="247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914400"/>
                <a:gridCol w="9779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Srážky (mm)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Teplota °C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Březen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81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Září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Listopad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Sofie - </a:t>
            </a:r>
            <a:r>
              <a:rPr lang="cs-CZ" dirty="0" smtClean="0"/>
              <a:t>průměrné roční srážky a teploty</a:t>
            </a:r>
            <a:endParaRPr lang="cs-CZ" dirty="0"/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5840286"/>
              </p:ext>
            </p:extLst>
          </p:nvPr>
        </p:nvGraphicFramePr>
        <p:xfrm>
          <a:off x="3851920" y="206084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4195275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Rozloha: 80 000 km²</a:t>
            </a:r>
          </a:p>
          <a:p>
            <a:r>
              <a:rPr lang="cs-CZ" dirty="0" smtClean="0"/>
              <a:t>Počet obyvatel: 10,5 mil</a:t>
            </a:r>
          </a:p>
          <a:p>
            <a:r>
              <a:rPr lang="cs-CZ" dirty="0" smtClean="0"/>
              <a:t>Oficiální jazyk: čeština, (slovenština)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koruna česká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Česká republika</a:t>
            </a:r>
            <a:endParaRPr lang="cs-CZ" dirty="0"/>
          </a:p>
        </p:txBody>
      </p:sp>
      <p:pic>
        <p:nvPicPr>
          <p:cNvPr id="3074" name="Picture 2" descr="Vlajka Če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556792"/>
            <a:ext cx="1698781" cy="112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553023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4124336"/>
              </p:ext>
            </p:extLst>
          </p:nvPr>
        </p:nvGraphicFramePr>
        <p:xfrm>
          <a:off x="1259632" y="2060848"/>
          <a:ext cx="2197100" cy="26308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838200"/>
                <a:gridCol w="7493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Srážky (mm)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Teplota (°C)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Březen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Září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Listopad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Praha - </a:t>
            </a:r>
            <a:r>
              <a:rPr lang="cs-CZ" dirty="0" smtClean="0"/>
              <a:t>průměrné roční srážky a teploty</a:t>
            </a:r>
            <a:r>
              <a:rPr lang="cs-CZ" dirty="0" smtClean="0"/>
              <a:t> </a:t>
            </a:r>
            <a:endParaRPr lang="cs-CZ" dirty="0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4125796"/>
              </p:ext>
            </p:extLst>
          </p:nvPr>
        </p:nvGraphicFramePr>
        <p:xfrm>
          <a:off x="3923928" y="191683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1115417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Rozloha: 43 000 km²</a:t>
            </a:r>
          </a:p>
          <a:p>
            <a:r>
              <a:rPr lang="cs-CZ" dirty="0" smtClean="0"/>
              <a:t>Počet obyvatel: 5,5 mil</a:t>
            </a:r>
          </a:p>
          <a:p>
            <a:r>
              <a:rPr lang="cs-CZ" dirty="0" smtClean="0"/>
              <a:t>Oficiální jazyk: dánština</a:t>
            </a:r>
          </a:p>
          <a:p>
            <a:r>
              <a:rPr lang="cs-CZ" dirty="0" smtClean="0"/>
              <a:t>Ústavní zřízení: konstituční monarchie</a:t>
            </a:r>
          </a:p>
          <a:p>
            <a:r>
              <a:rPr lang="cs-CZ" dirty="0" smtClean="0"/>
              <a:t>Měna: dánská koruna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Dánsko</a:t>
            </a:r>
            <a:endParaRPr lang="cs-CZ" dirty="0"/>
          </a:p>
        </p:txBody>
      </p:sp>
      <p:pic>
        <p:nvPicPr>
          <p:cNvPr id="4098" name="Picture 2" descr="Vlajka Dán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809668"/>
            <a:ext cx="1656184" cy="1249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418113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9613468"/>
              </p:ext>
            </p:extLst>
          </p:nvPr>
        </p:nvGraphicFramePr>
        <p:xfrm>
          <a:off x="1331640" y="2204864"/>
          <a:ext cx="2451100" cy="247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8811"/>
                <a:gridCol w="976635"/>
                <a:gridCol w="865654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Srážky (mm)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Teplota (°C)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Březen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Září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Listopad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Kodaň - </a:t>
            </a:r>
            <a:r>
              <a:rPr lang="cs-CZ" dirty="0" smtClean="0"/>
              <a:t>průměrné roční srážky a teploty</a:t>
            </a:r>
            <a:endParaRPr lang="cs-CZ" dirty="0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2805472"/>
              </p:ext>
            </p:extLst>
          </p:nvPr>
        </p:nvGraphicFramePr>
        <p:xfrm>
          <a:off x="3995936" y="206084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10035518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/>
          <a:lstStyle/>
          <a:p>
            <a:r>
              <a:rPr lang="cs-CZ" dirty="0" smtClean="0"/>
              <a:t>Rozloha: </a:t>
            </a:r>
            <a:r>
              <a:rPr lang="cs-CZ" dirty="0"/>
              <a:t>45 </a:t>
            </a:r>
            <a:r>
              <a:rPr lang="cs-CZ" dirty="0" smtClean="0"/>
              <a:t>000 </a:t>
            </a:r>
            <a:r>
              <a:rPr lang="cs-CZ" dirty="0"/>
              <a:t>km²</a:t>
            </a:r>
            <a:endParaRPr lang="cs-CZ" dirty="0" smtClean="0"/>
          </a:p>
          <a:p>
            <a:r>
              <a:rPr lang="cs-CZ" dirty="0" smtClean="0"/>
              <a:t>Počet obyvatel: 1,3 mil</a:t>
            </a:r>
          </a:p>
          <a:p>
            <a:r>
              <a:rPr lang="cs-CZ" dirty="0" smtClean="0"/>
              <a:t>Oficiální jazyk: estonština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euro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Estonsko</a:t>
            </a:r>
            <a:endParaRPr lang="cs-CZ" dirty="0"/>
          </a:p>
        </p:txBody>
      </p:sp>
      <p:pic>
        <p:nvPicPr>
          <p:cNvPr id="5122" name="Picture 2" descr="Vlajka Eston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779" y="810928"/>
            <a:ext cx="1800200" cy="1145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744299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4264528"/>
              </p:ext>
            </p:extLst>
          </p:nvPr>
        </p:nvGraphicFramePr>
        <p:xfrm>
          <a:off x="971600" y="2636912"/>
          <a:ext cx="2527300" cy="247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939800"/>
                <a:gridCol w="9779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Srážky (mm)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Teplota (°C)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-1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Březen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86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Září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83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Listopad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Tallinn - </a:t>
            </a:r>
            <a:r>
              <a:rPr lang="cs-CZ" dirty="0"/>
              <a:t>průměrné roční srážky a teploty</a:t>
            </a:r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7279171"/>
              </p:ext>
            </p:extLst>
          </p:nvPr>
        </p:nvGraphicFramePr>
        <p:xfrm>
          <a:off x="3779912" y="242088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0537276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Rozloha: 340 000 km²</a:t>
            </a:r>
          </a:p>
          <a:p>
            <a:r>
              <a:rPr lang="cs-CZ" dirty="0" smtClean="0"/>
              <a:t>Počet obyvatel: 5,3 mil</a:t>
            </a:r>
          </a:p>
          <a:p>
            <a:r>
              <a:rPr lang="cs-CZ" dirty="0" smtClean="0"/>
              <a:t>Oficiální jazyk: finština, švédština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euro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Finsko</a:t>
            </a:r>
            <a:endParaRPr lang="cs-CZ" dirty="0"/>
          </a:p>
        </p:txBody>
      </p:sp>
      <p:pic>
        <p:nvPicPr>
          <p:cNvPr id="6146" name="Picture 2" descr="Vlajka Fin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924566"/>
            <a:ext cx="1993527" cy="1214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5940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744961"/>
              </p:ext>
            </p:extLst>
          </p:nvPr>
        </p:nvGraphicFramePr>
        <p:xfrm>
          <a:off x="1043608" y="2564904"/>
          <a:ext cx="2705100" cy="25003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914400"/>
                <a:gridCol w="1181100"/>
              </a:tblGrid>
              <a:tr h="214337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Srážky (mm)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Teplota (°C)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-1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Březen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Září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Listopad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Helsinky - </a:t>
            </a:r>
            <a:r>
              <a:rPr lang="cs-CZ" dirty="0"/>
              <a:t>průměrné roční srážky a teploty</a:t>
            </a:r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9833035"/>
              </p:ext>
            </p:extLst>
          </p:nvPr>
        </p:nvGraphicFramePr>
        <p:xfrm>
          <a:off x="3995936" y="242088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0363276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Rozloha: 550 000 km²</a:t>
            </a:r>
          </a:p>
          <a:p>
            <a:r>
              <a:rPr lang="cs-CZ" dirty="0" smtClean="0"/>
              <a:t>Počet obyvatel: 63 mil</a:t>
            </a:r>
          </a:p>
          <a:p>
            <a:r>
              <a:rPr lang="cs-CZ" dirty="0" smtClean="0"/>
              <a:t>Oficiální jazyk: francouzština</a:t>
            </a:r>
          </a:p>
          <a:p>
            <a:r>
              <a:rPr lang="cs-CZ" dirty="0" smtClean="0"/>
              <a:t>Ústavní zřízení: poloprezidentská republika</a:t>
            </a:r>
          </a:p>
          <a:p>
            <a:r>
              <a:rPr lang="cs-CZ" dirty="0" smtClean="0"/>
              <a:t>Měna: euro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Francie</a:t>
            </a:r>
            <a:endParaRPr lang="cs-CZ" dirty="0"/>
          </a:p>
        </p:txBody>
      </p:sp>
      <p:pic>
        <p:nvPicPr>
          <p:cNvPr id="7170" name="Picture 2" descr="Vlajka Franc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980728"/>
            <a:ext cx="1698781" cy="112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7128250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5211216"/>
              </p:ext>
            </p:extLst>
          </p:nvPr>
        </p:nvGraphicFramePr>
        <p:xfrm>
          <a:off x="1043608" y="2636912"/>
          <a:ext cx="2616200" cy="247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1016000"/>
                <a:gridCol w="9906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Srážky (mm)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Teplota (°C)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Březen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Září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Listopad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Paříž - </a:t>
            </a:r>
            <a:r>
              <a:rPr lang="cs-CZ" dirty="0"/>
              <a:t>průměrné roční srážky a teploty</a:t>
            </a:r>
            <a:r>
              <a:rPr lang="cs-CZ" dirty="0" smtClean="0"/>
              <a:t> </a:t>
            </a:r>
            <a:endParaRPr lang="cs-CZ" dirty="0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3236904"/>
              </p:ext>
            </p:extLst>
          </p:nvPr>
        </p:nvGraphicFramePr>
        <p:xfrm>
          <a:off x="3923928" y="249289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3343077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Rozloha: 70 000 km²</a:t>
            </a:r>
          </a:p>
          <a:p>
            <a:r>
              <a:rPr lang="cs-CZ" dirty="0" smtClean="0"/>
              <a:t>Počet obyvatel: 4,2 mil</a:t>
            </a:r>
          </a:p>
          <a:p>
            <a:r>
              <a:rPr lang="cs-CZ" dirty="0" smtClean="0"/>
              <a:t>Oficiální jazyk: irština, angličtina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euro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Irsko</a:t>
            </a:r>
            <a:endParaRPr lang="cs-CZ" dirty="0"/>
          </a:p>
        </p:txBody>
      </p:sp>
      <p:pic>
        <p:nvPicPr>
          <p:cNvPr id="8194" name="Picture 2" descr="Vlajka Ir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484" y="980728"/>
            <a:ext cx="2055862" cy="102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9011405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5568096"/>
              </p:ext>
            </p:extLst>
          </p:nvPr>
        </p:nvGraphicFramePr>
        <p:xfrm>
          <a:off x="1115616" y="2636912"/>
          <a:ext cx="2552700" cy="247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939800"/>
                <a:gridCol w="10033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Srážky (mm)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Teplota (°C)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Březen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Září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85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Listopad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Dublin – průměrné roční teploty a srážky</a:t>
            </a:r>
            <a:endParaRPr lang="cs-CZ" dirty="0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6399392"/>
              </p:ext>
            </p:extLst>
          </p:nvPr>
        </p:nvGraphicFramePr>
        <p:xfrm>
          <a:off x="3995936" y="249289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354366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Rozloha: 300 000 km²</a:t>
            </a:r>
          </a:p>
          <a:p>
            <a:r>
              <a:rPr lang="cs-CZ" dirty="0" smtClean="0"/>
              <a:t>Počet obyvatel: 60 mil</a:t>
            </a:r>
          </a:p>
          <a:p>
            <a:r>
              <a:rPr lang="cs-CZ" dirty="0" smtClean="0"/>
              <a:t>Oficiální jazyk: italština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euro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Itálie</a:t>
            </a:r>
            <a:endParaRPr lang="cs-CZ" dirty="0"/>
          </a:p>
        </p:txBody>
      </p:sp>
      <p:pic>
        <p:nvPicPr>
          <p:cNvPr id="9218" name="Picture 2" descr="Vlajka Itál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852380"/>
            <a:ext cx="1800200" cy="1194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154817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7638347"/>
              </p:ext>
            </p:extLst>
          </p:nvPr>
        </p:nvGraphicFramePr>
        <p:xfrm>
          <a:off x="1043608" y="2636912"/>
          <a:ext cx="2552700" cy="247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1028700"/>
                <a:gridCol w="9144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Srážky (mm)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Teplota (°C)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84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Březen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Září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107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Listopad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119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91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13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Řím – průměrné roční srážky a teploty</a:t>
            </a:r>
            <a:endParaRPr lang="cs-CZ" dirty="0"/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9383717"/>
              </p:ext>
            </p:extLst>
          </p:nvPr>
        </p:nvGraphicFramePr>
        <p:xfrm>
          <a:off x="3923928" y="249289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9419726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Rozloha: 9 000 km²</a:t>
            </a:r>
          </a:p>
          <a:p>
            <a:r>
              <a:rPr lang="cs-CZ" dirty="0" smtClean="0"/>
              <a:t>Počet obyvatel: 690 000</a:t>
            </a:r>
          </a:p>
          <a:p>
            <a:r>
              <a:rPr lang="cs-CZ" dirty="0" smtClean="0"/>
              <a:t>Oficiální jazyk: řečtina, turečtina</a:t>
            </a:r>
          </a:p>
          <a:p>
            <a:r>
              <a:rPr lang="cs-CZ" dirty="0" smtClean="0"/>
              <a:t>Ústavní zřízení: prezidentská republika</a:t>
            </a:r>
          </a:p>
          <a:p>
            <a:r>
              <a:rPr lang="cs-CZ" dirty="0" smtClean="0"/>
              <a:t>Měna: euro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Kypr</a:t>
            </a:r>
            <a:endParaRPr lang="cs-CZ" dirty="0"/>
          </a:p>
        </p:txBody>
      </p:sp>
      <p:pic>
        <p:nvPicPr>
          <p:cNvPr id="10242" name="Picture 2" descr="Vlajka Kyp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313" y="908720"/>
            <a:ext cx="2016224" cy="1209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940759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4150013"/>
              </p:ext>
            </p:extLst>
          </p:nvPr>
        </p:nvGraphicFramePr>
        <p:xfrm>
          <a:off x="899592" y="2636912"/>
          <a:ext cx="2705100" cy="247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927100"/>
                <a:gridCol w="11684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Srážky (mm)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Teplota (°C)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Březen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Září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Listopad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19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Nikósie – průměrné roční srážky a teploty</a:t>
            </a:r>
            <a:endParaRPr lang="cs-CZ" dirty="0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3943543"/>
              </p:ext>
            </p:extLst>
          </p:nvPr>
        </p:nvGraphicFramePr>
        <p:xfrm>
          <a:off x="4139952" y="256490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336966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r>
              <a:rPr lang="cs-CZ" dirty="0" smtClean="0"/>
              <a:t>Rozloha: 65 000 km²</a:t>
            </a:r>
          </a:p>
          <a:p>
            <a:r>
              <a:rPr lang="cs-CZ" dirty="0" smtClean="0"/>
              <a:t>Počet obyvatel: 3 mil</a:t>
            </a:r>
          </a:p>
          <a:p>
            <a:r>
              <a:rPr lang="cs-CZ" dirty="0" smtClean="0"/>
              <a:t>Oficiální jazyk: litevština (úřední), </a:t>
            </a:r>
            <a:r>
              <a:rPr lang="cs-CZ" dirty="0" err="1" smtClean="0"/>
              <a:t>žemaitština</a:t>
            </a:r>
            <a:endParaRPr lang="cs-CZ" dirty="0" smtClean="0"/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litevský </a:t>
            </a:r>
            <a:r>
              <a:rPr lang="cs-CZ" dirty="0" err="1" smtClean="0"/>
              <a:t>litas</a:t>
            </a:r>
            <a:endParaRPr lang="cs-CZ" dirty="0" smtClean="0"/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Litva</a:t>
            </a:r>
            <a:endParaRPr lang="cs-CZ" dirty="0"/>
          </a:p>
        </p:txBody>
      </p:sp>
      <p:pic>
        <p:nvPicPr>
          <p:cNvPr id="11266" name="Picture 2" descr="Vlajka Litv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296" y="811462"/>
            <a:ext cx="1944216" cy="1166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13614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1001714"/>
              </p:ext>
            </p:extLst>
          </p:nvPr>
        </p:nvGraphicFramePr>
        <p:xfrm>
          <a:off x="1259632" y="2780928"/>
          <a:ext cx="2692400" cy="247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8882"/>
                <a:gridCol w="1132140"/>
                <a:gridCol w="951378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Srážky (mm)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Teplota (°C)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-1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Březen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82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Září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Listopad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-1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Vilnius – průměrné roční srážky a teploty</a:t>
            </a:r>
            <a:endParaRPr lang="cs-CZ" dirty="0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8788951"/>
              </p:ext>
            </p:extLst>
          </p:nvPr>
        </p:nvGraphicFramePr>
        <p:xfrm>
          <a:off x="4283968" y="256490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7722049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Rozloha: 65 000 km²</a:t>
            </a:r>
          </a:p>
          <a:p>
            <a:r>
              <a:rPr lang="cs-CZ" dirty="0" smtClean="0"/>
              <a:t>Počet obyvatel: 2,2 mil</a:t>
            </a:r>
          </a:p>
          <a:p>
            <a:r>
              <a:rPr lang="cs-CZ" dirty="0" smtClean="0"/>
              <a:t>Oficiální jazyk: lotyština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lotyšský lat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Lotyšsko</a:t>
            </a:r>
            <a:endParaRPr lang="cs-CZ" dirty="0"/>
          </a:p>
        </p:txBody>
      </p:sp>
      <p:pic>
        <p:nvPicPr>
          <p:cNvPr id="12290" name="Picture 2" descr="Vlajka Lotyš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052736"/>
            <a:ext cx="2051720" cy="102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212867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9135613"/>
              </p:ext>
            </p:extLst>
          </p:nvPr>
        </p:nvGraphicFramePr>
        <p:xfrm>
          <a:off x="899592" y="2564904"/>
          <a:ext cx="2781300" cy="247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8905"/>
                <a:gridCol w="1094126"/>
                <a:gridCol w="1078269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Srážky (mm)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Teplota (°C)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Březen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Září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Listopad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Riga – průměrné roční srážky a teploty</a:t>
            </a:r>
            <a:endParaRPr lang="cs-CZ" dirty="0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5491310"/>
              </p:ext>
            </p:extLst>
          </p:nvPr>
        </p:nvGraphicFramePr>
        <p:xfrm>
          <a:off x="4067944" y="242088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195135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Rozloha: 2 500 km²</a:t>
            </a:r>
          </a:p>
          <a:p>
            <a:r>
              <a:rPr lang="cs-CZ" dirty="0" smtClean="0"/>
              <a:t>Počet obyvatel: 490 000 </a:t>
            </a:r>
          </a:p>
          <a:p>
            <a:r>
              <a:rPr lang="cs-CZ" dirty="0" smtClean="0"/>
              <a:t>Oficiální jazyk: lucemburština, francouzština, němčina</a:t>
            </a:r>
          </a:p>
          <a:p>
            <a:r>
              <a:rPr lang="cs-CZ" dirty="0" smtClean="0"/>
              <a:t>Ústavní zřízení: velkovévodství</a:t>
            </a:r>
          </a:p>
          <a:p>
            <a:r>
              <a:rPr lang="cs-CZ" dirty="0" smtClean="0"/>
              <a:t>Měna: euro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Lucembursko</a:t>
            </a:r>
            <a:endParaRPr lang="cs-CZ" dirty="0"/>
          </a:p>
        </p:txBody>
      </p:sp>
      <p:pic>
        <p:nvPicPr>
          <p:cNvPr id="13314" name="Picture 2" descr="Vlajka Lucembur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519" y="1124744"/>
            <a:ext cx="1887842" cy="113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6396416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4166576"/>
              </p:ext>
            </p:extLst>
          </p:nvPr>
        </p:nvGraphicFramePr>
        <p:xfrm>
          <a:off x="899592" y="2852936"/>
          <a:ext cx="3035300" cy="247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1104900"/>
                <a:gridCol w="13208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Srážky (mm)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Teplota (°C)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Březen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Září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Listopad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83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Lucemburk - </a:t>
            </a:r>
            <a:r>
              <a:rPr lang="cs-CZ" dirty="0"/>
              <a:t>průměrné roční srážky a teploty</a:t>
            </a:r>
            <a:r>
              <a:rPr lang="cs-CZ" dirty="0" smtClean="0"/>
              <a:t> </a:t>
            </a:r>
            <a:endParaRPr lang="cs-CZ" dirty="0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4568532"/>
              </p:ext>
            </p:extLst>
          </p:nvPr>
        </p:nvGraphicFramePr>
        <p:xfrm>
          <a:off x="4211960" y="270892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1897840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Rozloha: 93 000 km²</a:t>
            </a:r>
          </a:p>
          <a:p>
            <a:r>
              <a:rPr lang="cs-CZ" dirty="0" smtClean="0"/>
              <a:t>Počet obyvatel: 10 mil</a:t>
            </a:r>
          </a:p>
          <a:p>
            <a:r>
              <a:rPr lang="cs-CZ" dirty="0" smtClean="0"/>
              <a:t>Oficiální jazyk: maďarština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forint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Maďarsko</a:t>
            </a:r>
            <a:endParaRPr lang="cs-CZ" dirty="0"/>
          </a:p>
        </p:txBody>
      </p:sp>
      <p:pic>
        <p:nvPicPr>
          <p:cNvPr id="14338" name="Picture 2" descr="Vlajka Maďar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022" y="980728"/>
            <a:ext cx="2055862" cy="102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295590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8915452"/>
              </p:ext>
            </p:extLst>
          </p:nvPr>
        </p:nvGraphicFramePr>
        <p:xfrm>
          <a:off x="971600" y="2564904"/>
          <a:ext cx="2592288" cy="247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096"/>
                <a:gridCol w="936104"/>
                <a:gridCol w="792088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Srážky (mm)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Teplota (°C)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Březen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Září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85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Listopad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Budapešť - </a:t>
            </a:r>
            <a:r>
              <a:rPr lang="cs-CZ" dirty="0"/>
              <a:t>průměrné roční srážky a teploty</a:t>
            </a:r>
            <a:r>
              <a:rPr lang="cs-CZ" dirty="0" smtClean="0"/>
              <a:t> </a:t>
            </a:r>
            <a:endParaRPr lang="cs-CZ" dirty="0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3365649"/>
              </p:ext>
            </p:extLst>
          </p:nvPr>
        </p:nvGraphicFramePr>
        <p:xfrm>
          <a:off x="3995936" y="234888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568693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Rozloha: 316 km²</a:t>
            </a:r>
          </a:p>
          <a:p>
            <a:r>
              <a:rPr lang="cs-CZ" dirty="0" smtClean="0"/>
              <a:t>Počet obyvatel: 0,4 mil</a:t>
            </a:r>
          </a:p>
          <a:p>
            <a:r>
              <a:rPr lang="cs-CZ" dirty="0" smtClean="0"/>
              <a:t>Oficiální jazyk: maltština, angličtina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euro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Malta</a:t>
            </a:r>
            <a:endParaRPr lang="cs-CZ" dirty="0"/>
          </a:p>
        </p:txBody>
      </p:sp>
      <p:pic>
        <p:nvPicPr>
          <p:cNvPr id="15362" name="Picture 2" descr="Vlajka Mal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908720"/>
            <a:ext cx="1698781" cy="112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8774910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1224872"/>
              </p:ext>
            </p:extLst>
          </p:nvPr>
        </p:nvGraphicFramePr>
        <p:xfrm>
          <a:off x="971600" y="2780928"/>
          <a:ext cx="2298700" cy="247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7921"/>
                <a:gridCol w="902382"/>
                <a:gridCol w="788397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Srážky (mm)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Teplota (°C)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93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Březen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Září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Listopad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95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114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17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Valletta – průměrné roční srážky a teploty</a:t>
            </a:r>
            <a:endParaRPr lang="cs-CZ" dirty="0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0577049"/>
              </p:ext>
            </p:extLst>
          </p:nvPr>
        </p:nvGraphicFramePr>
        <p:xfrm>
          <a:off x="3635896" y="256490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1174588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Rozloha: 360 000 km²</a:t>
            </a:r>
          </a:p>
          <a:p>
            <a:r>
              <a:rPr lang="cs-CZ" dirty="0" smtClean="0"/>
              <a:t>Počet obyvatel: 81 mil</a:t>
            </a:r>
          </a:p>
          <a:p>
            <a:r>
              <a:rPr lang="cs-CZ" dirty="0" smtClean="0"/>
              <a:t>Oficiální jazyk: němčina</a:t>
            </a:r>
          </a:p>
          <a:p>
            <a:r>
              <a:rPr lang="cs-CZ" dirty="0" smtClean="0"/>
              <a:t>Ústavní zřízení: federativní parlamentní republika</a:t>
            </a:r>
          </a:p>
          <a:p>
            <a:r>
              <a:rPr lang="cs-CZ" dirty="0" smtClean="0"/>
              <a:t>Měna: euro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Německo</a:t>
            </a:r>
            <a:endParaRPr lang="cs-CZ" dirty="0"/>
          </a:p>
        </p:txBody>
      </p:sp>
      <p:pic>
        <p:nvPicPr>
          <p:cNvPr id="16386" name="Picture 2" descr="Vlajka Němec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836712"/>
            <a:ext cx="1887842" cy="113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82094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0376997"/>
              </p:ext>
            </p:extLst>
          </p:nvPr>
        </p:nvGraphicFramePr>
        <p:xfrm>
          <a:off x="971600" y="2492896"/>
          <a:ext cx="2667000" cy="247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8875"/>
                <a:gridCol w="1208237"/>
                <a:gridCol w="849888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Srážky (mm)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Teplota (°C)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Březen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Září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Listopad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Berlín – průměrné roční srážky a teploty</a:t>
            </a:r>
            <a:endParaRPr lang="cs-CZ" dirty="0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0747631"/>
              </p:ext>
            </p:extLst>
          </p:nvPr>
        </p:nvGraphicFramePr>
        <p:xfrm>
          <a:off x="4139952" y="234888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41700186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Rozloha: 41 500 km²</a:t>
            </a:r>
          </a:p>
          <a:p>
            <a:r>
              <a:rPr lang="cs-CZ" dirty="0" smtClean="0"/>
              <a:t>Počet obyvatel: 16,8 mil</a:t>
            </a:r>
          </a:p>
          <a:p>
            <a:r>
              <a:rPr lang="cs-CZ" dirty="0" smtClean="0"/>
              <a:t>Oficiální jazyk: nizozemština</a:t>
            </a:r>
          </a:p>
          <a:p>
            <a:r>
              <a:rPr lang="cs-CZ" dirty="0" smtClean="0"/>
              <a:t>Ústavní zřízení: konstituční monarchie</a:t>
            </a:r>
          </a:p>
          <a:p>
            <a:r>
              <a:rPr lang="cs-CZ" dirty="0" smtClean="0"/>
              <a:t>Měna: euro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Nizozemsko</a:t>
            </a:r>
            <a:endParaRPr lang="cs-CZ" dirty="0"/>
          </a:p>
        </p:txBody>
      </p:sp>
      <p:pic>
        <p:nvPicPr>
          <p:cNvPr id="17410" name="Picture 2" descr="Vlajka Nizozem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424" y="764704"/>
            <a:ext cx="1807286" cy="11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4518089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7385079"/>
              </p:ext>
            </p:extLst>
          </p:nvPr>
        </p:nvGraphicFramePr>
        <p:xfrm>
          <a:off x="755576" y="2564904"/>
          <a:ext cx="2654300" cy="247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1104900"/>
                <a:gridCol w="9398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Srážky (mm)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Teplota (°C)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Březen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Září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Listopad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Amsterdam – průměrné roční srážky a teploty</a:t>
            </a:r>
            <a:endParaRPr lang="cs-CZ" dirty="0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8408399"/>
              </p:ext>
            </p:extLst>
          </p:nvPr>
        </p:nvGraphicFramePr>
        <p:xfrm>
          <a:off x="3851920" y="249289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03447420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Rozloha: 300 000 km²</a:t>
            </a:r>
          </a:p>
          <a:p>
            <a:r>
              <a:rPr lang="cs-CZ" dirty="0" smtClean="0"/>
              <a:t>Počet obyvatel: 38,5 mil</a:t>
            </a:r>
          </a:p>
          <a:p>
            <a:r>
              <a:rPr lang="cs-CZ" dirty="0" smtClean="0"/>
              <a:t>Oficiální jazyk: polština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</a:t>
            </a:r>
            <a:r>
              <a:rPr lang="cs-CZ" dirty="0" err="1" smtClean="0"/>
              <a:t>Złoty</a:t>
            </a:r>
            <a:endParaRPr lang="cs-CZ" dirty="0" smtClean="0"/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Polsko</a:t>
            </a:r>
            <a:endParaRPr lang="cs-CZ" dirty="0"/>
          </a:p>
        </p:txBody>
      </p:sp>
      <p:pic>
        <p:nvPicPr>
          <p:cNvPr id="18434" name="Picture 2" descr="Vlajka Pol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836712"/>
            <a:ext cx="1800200" cy="1129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436068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0010434"/>
              </p:ext>
            </p:extLst>
          </p:nvPr>
        </p:nvGraphicFramePr>
        <p:xfrm>
          <a:off x="1043608" y="2708920"/>
          <a:ext cx="2705100" cy="247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927100"/>
                <a:gridCol w="11684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Srážky (mm)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Teplota (°C)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Březen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Září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Listopad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74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19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Varšava - </a:t>
            </a:r>
            <a:r>
              <a:rPr lang="cs-CZ" dirty="0"/>
              <a:t>průměrné roční srážky a teploty</a:t>
            </a:r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4275221"/>
              </p:ext>
            </p:extLst>
          </p:nvPr>
        </p:nvGraphicFramePr>
        <p:xfrm>
          <a:off x="4211960" y="256490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0385920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Rozloha: 92 000 km²</a:t>
            </a:r>
          </a:p>
          <a:p>
            <a:r>
              <a:rPr lang="cs-CZ" dirty="0" smtClean="0"/>
              <a:t>Počet obyvatel: 10,7 mil</a:t>
            </a:r>
          </a:p>
          <a:p>
            <a:r>
              <a:rPr lang="cs-CZ" dirty="0" smtClean="0"/>
              <a:t>Oficiální jazyk: portugalština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euro</a:t>
            </a:r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Portugalsko</a:t>
            </a:r>
            <a:endParaRPr lang="cs-CZ" dirty="0"/>
          </a:p>
        </p:txBody>
      </p:sp>
      <p:pic>
        <p:nvPicPr>
          <p:cNvPr id="19458" name="Picture 2" descr="Vlajka Portugalsk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864982"/>
            <a:ext cx="1656184" cy="1099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7315749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9371978"/>
              </p:ext>
            </p:extLst>
          </p:nvPr>
        </p:nvGraphicFramePr>
        <p:xfrm>
          <a:off x="1115616" y="2780928"/>
          <a:ext cx="2298700" cy="247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7921"/>
                <a:gridCol w="902382"/>
                <a:gridCol w="788397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Srážky (mm)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Teplota (°C)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93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Březen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Září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Listopad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95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114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17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Lisabon – průměrné roční srážky a teploty</a:t>
            </a:r>
            <a:endParaRPr lang="cs-CZ" dirty="0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6359334"/>
              </p:ext>
            </p:extLst>
          </p:nvPr>
        </p:nvGraphicFramePr>
        <p:xfrm>
          <a:off x="3707904" y="249289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0694363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Rozloha: 83 800 km²</a:t>
            </a:r>
          </a:p>
          <a:p>
            <a:r>
              <a:rPr lang="cs-CZ" dirty="0" smtClean="0"/>
              <a:t>Počet obyvatel: 8,4 mil</a:t>
            </a:r>
          </a:p>
          <a:p>
            <a:r>
              <a:rPr lang="cs-CZ" dirty="0" smtClean="0"/>
              <a:t>Oficiální jazyk: němčina</a:t>
            </a:r>
          </a:p>
          <a:p>
            <a:r>
              <a:rPr lang="cs-CZ" dirty="0" smtClean="0"/>
              <a:t>Ústavní zřízení: spolková republika</a:t>
            </a:r>
          </a:p>
          <a:p>
            <a:r>
              <a:rPr lang="cs-CZ" dirty="0" smtClean="0"/>
              <a:t>Měna: euro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Rakousko</a:t>
            </a:r>
            <a:endParaRPr lang="cs-CZ" dirty="0"/>
          </a:p>
        </p:txBody>
      </p:sp>
      <p:pic>
        <p:nvPicPr>
          <p:cNvPr id="20482" name="Picture 2" descr="Vlajka Rakou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836712"/>
            <a:ext cx="1698781" cy="112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9547736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6204440"/>
              </p:ext>
            </p:extLst>
          </p:nvPr>
        </p:nvGraphicFramePr>
        <p:xfrm>
          <a:off x="899592" y="2564904"/>
          <a:ext cx="3035300" cy="247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1104900"/>
                <a:gridCol w="13208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Srážky (mm)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 dirty="0">
                          <a:effectLst/>
                        </a:rPr>
                        <a:t>Teplota (°C)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Březen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Září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Listopad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83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Vídeň – průměrné roční srážky a teploty</a:t>
            </a:r>
            <a:endParaRPr lang="cs-CZ" dirty="0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2305707"/>
              </p:ext>
            </p:extLst>
          </p:nvPr>
        </p:nvGraphicFramePr>
        <p:xfrm>
          <a:off x="4139952" y="256490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90819926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Rozloha: 240 000 km²</a:t>
            </a:r>
          </a:p>
          <a:p>
            <a:r>
              <a:rPr lang="cs-CZ" dirty="0" smtClean="0"/>
              <a:t>Počet obyvatel: 19,5 mil</a:t>
            </a:r>
          </a:p>
          <a:p>
            <a:r>
              <a:rPr lang="cs-CZ" dirty="0" smtClean="0"/>
              <a:t>Oficiální jazyk: rumunština</a:t>
            </a:r>
          </a:p>
          <a:p>
            <a:r>
              <a:rPr lang="cs-CZ" dirty="0" smtClean="0"/>
              <a:t>Ústavní zřízení: poloprezidentská republika</a:t>
            </a:r>
          </a:p>
          <a:p>
            <a:r>
              <a:rPr lang="cs-CZ" dirty="0" smtClean="0"/>
              <a:t>Měna: rumunsk</a:t>
            </a:r>
            <a:r>
              <a:rPr lang="cs-CZ" dirty="0" smtClean="0"/>
              <a:t>ý </a:t>
            </a:r>
            <a:r>
              <a:rPr lang="cs-CZ" dirty="0" err="1" smtClean="0"/>
              <a:t>leu</a:t>
            </a:r>
            <a:endParaRPr lang="cs-CZ" dirty="0" smtClean="0"/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Rumunsko</a:t>
            </a:r>
            <a:endParaRPr lang="cs-CZ" dirty="0"/>
          </a:p>
        </p:txBody>
      </p:sp>
      <p:pic>
        <p:nvPicPr>
          <p:cNvPr id="21506" name="Picture 2" descr="Vlajka Rumun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692696"/>
            <a:ext cx="1915792" cy="1271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5786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1339198"/>
              </p:ext>
            </p:extLst>
          </p:nvPr>
        </p:nvGraphicFramePr>
        <p:xfrm>
          <a:off x="1115616" y="2708920"/>
          <a:ext cx="2705100" cy="247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914400"/>
                <a:gridCol w="11811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Srážky (mm)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Teplota (°C)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-1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Březen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Září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Listopad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Bukurešť - průměrné </a:t>
            </a:r>
            <a:r>
              <a:rPr lang="cs-CZ" dirty="0"/>
              <a:t>roční srážky a teploty</a:t>
            </a:r>
            <a:r>
              <a:rPr lang="cs-CZ" dirty="0" smtClean="0"/>
              <a:t> </a:t>
            </a:r>
            <a:endParaRPr lang="cs-CZ" dirty="0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6696330"/>
              </p:ext>
            </p:extLst>
          </p:nvPr>
        </p:nvGraphicFramePr>
        <p:xfrm>
          <a:off x="4067944" y="263691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66755749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Rozloha: 132 000 km²</a:t>
            </a:r>
          </a:p>
          <a:p>
            <a:r>
              <a:rPr lang="cs-CZ" dirty="0" smtClean="0"/>
              <a:t>Počet obyvatel: 11,2 mil</a:t>
            </a:r>
          </a:p>
          <a:p>
            <a:r>
              <a:rPr lang="cs-CZ" dirty="0" smtClean="0"/>
              <a:t>Oficiální jazyk: řečtina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euro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Řecko</a:t>
            </a:r>
            <a:endParaRPr lang="cs-CZ" dirty="0"/>
          </a:p>
        </p:txBody>
      </p:sp>
      <p:pic>
        <p:nvPicPr>
          <p:cNvPr id="22530" name="Picture 2" descr="Vlajka Řec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64704"/>
            <a:ext cx="1807286" cy="11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557706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4782618"/>
              </p:ext>
            </p:extLst>
          </p:nvPr>
        </p:nvGraphicFramePr>
        <p:xfrm>
          <a:off x="1187624" y="2780928"/>
          <a:ext cx="2448272" cy="247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838200"/>
                <a:gridCol w="100047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Srážky (mm)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Teplota (°C)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Březen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64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Září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41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31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Listopad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Athény - </a:t>
            </a:r>
            <a:r>
              <a:rPr lang="cs-CZ" dirty="0"/>
              <a:t>průměrné roční srážky a teploty </a:t>
            </a:r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4136865"/>
              </p:ext>
            </p:extLst>
          </p:nvPr>
        </p:nvGraphicFramePr>
        <p:xfrm>
          <a:off x="3923928" y="263691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54226392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Rozloha: 49 000 km²</a:t>
            </a:r>
          </a:p>
          <a:p>
            <a:r>
              <a:rPr lang="cs-CZ" dirty="0" smtClean="0"/>
              <a:t>Počet obyvatel: 5,4 mil</a:t>
            </a:r>
          </a:p>
          <a:p>
            <a:r>
              <a:rPr lang="cs-CZ" dirty="0" smtClean="0"/>
              <a:t>Oficiální jazyk: slovenština, (čeština)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euro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Slovensko</a:t>
            </a:r>
            <a:endParaRPr lang="cs-CZ" dirty="0"/>
          </a:p>
        </p:txBody>
      </p:sp>
      <p:pic>
        <p:nvPicPr>
          <p:cNvPr id="23554" name="Picture 2" descr="Vlajka Sloven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67090"/>
            <a:ext cx="1915792" cy="1271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857303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8946229"/>
              </p:ext>
            </p:extLst>
          </p:nvPr>
        </p:nvGraphicFramePr>
        <p:xfrm>
          <a:off x="1043608" y="2780928"/>
          <a:ext cx="2616200" cy="247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1016000"/>
                <a:gridCol w="9906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 dirty="0">
                          <a:effectLst/>
                        </a:rPr>
                        <a:t>Srážky (mm)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Teplota (°C)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Leden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Únor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Březen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Duben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Květen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Červenec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Srpen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Září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Říjen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Listopad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11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Prosinec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27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Bratislava - </a:t>
            </a:r>
            <a:r>
              <a:rPr lang="cs-CZ" dirty="0"/>
              <a:t>průměrné roční srážky a teploty </a:t>
            </a:r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8135577"/>
              </p:ext>
            </p:extLst>
          </p:nvPr>
        </p:nvGraphicFramePr>
        <p:xfrm>
          <a:off x="3923928" y="270892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56495182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</p:spPr>
        <p:txBody>
          <a:bodyPr/>
          <a:lstStyle/>
          <a:p>
            <a:r>
              <a:rPr lang="cs-CZ" dirty="0" smtClean="0"/>
              <a:t>Rozloha: 20 300 km²</a:t>
            </a:r>
          </a:p>
          <a:p>
            <a:r>
              <a:rPr lang="cs-CZ" dirty="0" smtClean="0"/>
              <a:t>Počet obyvatel: 2 mil</a:t>
            </a:r>
          </a:p>
          <a:p>
            <a:r>
              <a:rPr lang="cs-CZ" dirty="0" smtClean="0"/>
              <a:t>Oficiální jazyk: slovinština</a:t>
            </a:r>
          </a:p>
          <a:p>
            <a:r>
              <a:rPr lang="cs-CZ" dirty="0" smtClean="0"/>
              <a:t>Ústavní zřízení: parlamentní republika</a:t>
            </a:r>
          </a:p>
          <a:p>
            <a:r>
              <a:rPr lang="cs-CZ" dirty="0" smtClean="0"/>
              <a:t>Měna: euro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Slovinsko</a:t>
            </a:r>
            <a:endParaRPr lang="cs-CZ" dirty="0"/>
          </a:p>
        </p:txBody>
      </p:sp>
      <p:pic>
        <p:nvPicPr>
          <p:cNvPr id="24578" name="Picture 2" descr="Vlajka Slovin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980728"/>
            <a:ext cx="2055862" cy="102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3084989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Lublaň - </a:t>
            </a:r>
            <a:r>
              <a:rPr lang="cs-CZ" dirty="0"/>
              <a:t>průměrné roční srážky a teploty </a:t>
            </a:r>
          </a:p>
        </p:txBody>
      </p:sp>
    </p:spTree>
    <p:extLst>
      <p:ext uri="{BB962C8B-B14F-4D97-AF65-F5344CB8AC3E}">
        <p14:creationId xmlns:p14="http://schemas.microsoft.com/office/powerpoint/2010/main" val="608324638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Rozloha: 505 000 km²</a:t>
            </a:r>
          </a:p>
          <a:p>
            <a:r>
              <a:rPr lang="cs-CZ" dirty="0" smtClean="0"/>
              <a:t>Počet obyvatel: 46 mil</a:t>
            </a:r>
          </a:p>
          <a:p>
            <a:r>
              <a:rPr lang="cs-CZ" dirty="0" smtClean="0"/>
              <a:t>Oficiální jazyk: španělština</a:t>
            </a:r>
          </a:p>
          <a:p>
            <a:r>
              <a:rPr lang="cs-CZ" dirty="0" smtClean="0"/>
              <a:t>Ústavní zřízení: konstituční monarchie</a:t>
            </a:r>
          </a:p>
          <a:p>
            <a:r>
              <a:rPr lang="cs-CZ" dirty="0" smtClean="0"/>
              <a:t>Měna: euro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Španělsko</a:t>
            </a:r>
            <a:endParaRPr lang="cs-CZ" dirty="0"/>
          </a:p>
        </p:txBody>
      </p:sp>
      <p:pic>
        <p:nvPicPr>
          <p:cNvPr id="25602" name="Picture 2" descr="Vlajka Španěl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764704"/>
            <a:ext cx="1807286" cy="11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718946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Rozloha: 450 000 km²</a:t>
            </a:r>
          </a:p>
          <a:p>
            <a:r>
              <a:rPr lang="cs-CZ" dirty="0" smtClean="0"/>
              <a:t>Počet obyvatel: 9,3 mil</a:t>
            </a:r>
          </a:p>
          <a:p>
            <a:r>
              <a:rPr lang="cs-CZ" dirty="0" smtClean="0"/>
              <a:t>Oficiální jazyk: švédština</a:t>
            </a:r>
          </a:p>
          <a:p>
            <a:r>
              <a:rPr lang="cs-CZ" dirty="0" smtClean="0"/>
              <a:t>Ústavní zřízení: konstituční monarchie</a:t>
            </a:r>
          </a:p>
          <a:p>
            <a:r>
              <a:rPr lang="cs-CZ" dirty="0" smtClean="0"/>
              <a:t>Měna: švédská koruna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Švédsko</a:t>
            </a:r>
            <a:endParaRPr lang="cs-CZ" dirty="0"/>
          </a:p>
        </p:txBody>
      </p:sp>
      <p:pic>
        <p:nvPicPr>
          <p:cNvPr id="26626" name="Picture 2" descr="Vlajka Švéd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836712"/>
            <a:ext cx="1851316" cy="1161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727199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Rozloha: 244 000 km²</a:t>
            </a:r>
          </a:p>
          <a:p>
            <a:r>
              <a:rPr lang="cs-CZ" dirty="0" smtClean="0"/>
              <a:t>Počet obyvatel: 62 mil</a:t>
            </a:r>
          </a:p>
          <a:p>
            <a:r>
              <a:rPr lang="cs-CZ" dirty="0" smtClean="0"/>
              <a:t>Oficiální jazyk: angličtina</a:t>
            </a:r>
          </a:p>
          <a:p>
            <a:r>
              <a:rPr lang="cs-CZ" dirty="0" smtClean="0"/>
              <a:t>Ústavní zřízení: parlamentní monarchie</a:t>
            </a:r>
          </a:p>
          <a:p>
            <a:r>
              <a:rPr lang="cs-CZ" dirty="0" smtClean="0"/>
              <a:t>Měna: libra šterlinků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Velká Británie</a:t>
            </a:r>
            <a:endParaRPr lang="cs-CZ" dirty="0"/>
          </a:p>
        </p:txBody>
      </p:sp>
      <p:pic>
        <p:nvPicPr>
          <p:cNvPr id="27650" name="Picture 2" descr="Vlajka Spojeného království Velké Británie a Severního Ir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268760"/>
            <a:ext cx="1911846" cy="955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849184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Děkuji Vám za pozornost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Zdroje: cs.wikipedia.org</a:t>
            </a:r>
            <a:br>
              <a:rPr lang="cs-CZ" dirty="0" smtClean="0"/>
            </a:br>
            <a:r>
              <a:rPr lang="cs-CZ" dirty="0" smtClean="0"/>
              <a:t>     tripzone.cz</a:t>
            </a:r>
          </a:p>
        </p:txBody>
      </p:sp>
    </p:spTree>
    <p:extLst>
      <p:ext uri="{BB962C8B-B14F-4D97-AF65-F5344CB8AC3E}">
        <p14:creationId xmlns:p14="http://schemas.microsoft.com/office/powerpoint/2010/main" val="295230628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vrdý obal">
  <a:themeElements>
    <a:clrScheme name="Tvrdý obal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Tvrdý obal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Tvrdý obal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182</TotalTime>
  <Words>1905</Words>
  <Application>Microsoft Office PowerPoint</Application>
  <PresentationFormat>Předvádění na obrazovce (4:3)</PresentationFormat>
  <Paragraphs>1090</Paragraphs>
  <Slides>53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53</vt:i4>
      </vt:variant>
    </vt:vector>
  </HeadingPairs>
  <TitlesOfParts>
    <vt:vector size="54" baseType="lpstr">
      <vt:lpstr>Tvrdý obal</vt:lpstr>
      <vt:lpstr>Evropská unie</vt:lpstr>
      <vt:lpstr>Belgie</vt:lpstr>
      <vt:lpstr>Brusel – průměrné roční srážky a teploty</vt:lpstr>
      <vt:lpstr>Bulharsko</vt:lpstr>
      <vt:lpstr>Sofie - průměrné roční srážky a teploty</vt:lpstr>
      <vt:lpstr>Česká republika</vt:lpstr>
      <vt:lpstr>Praha - průměrné roční srážky a teploty </vt:lpstr>
      <vt:lpstr>Dánsko</vt:lpstr>
      <vt:lpstr>Kodaň - průměrné roční srážky a teploty</vt:lpstr>
      <vt:lpstr>Estonsko</vt:lpstr>
      <vt:lpstr>Tallinn - průměrné roční srážky a teploty</vt:lpstr>
      <vt:lpstr>Finsko</vt:lpstr>
      <vt:lpstr>Helsinky - průměrné roční srážky a teploty</vt:lpstr>
      <vt:lpstr>Francie</vt:lpstr>
      <vt:lpstr>Paříž - průměrné roční srážky a teploty </vt:lpstr>
      <vt:lpstr>Irsko</vt:lpstr>
      <vt:lpstr>Dublin – průměrné roční teploty a srážky</vt:lpstr>
      <vt:lpstr>Itálie</vt:lpstr>
      <vt:lpstr>Řím – průměrné roční srážky a teploty</vt:lpstr>
      <vt:lpstr>Kypr</vt:lpstr>
      <vt:lpstr>Nikósie – průměrné roční srážky a teploty</vt:lpstr>
      <vt:lpstr>Litva</vt:lpstr>
      <vt:lpstr>Vilnius – průměrné roční srážky a teploty</vt:lpstr>
      <vt:lpstr>Lotyšsko</vt:lpstr>
      <vt:lpstr>Riga – průměrné roční srážky a teploty</vt:lpstr>
      <vt:lpstr>Lucembursko</vt:lpstr>
      <vt:lpstr>Lucemburk - průměrné roční srážky a teploty </vt:lpstr>
      <vt:lpstr>Maďarsko</vt:lpstr>
      <vt:lpstr>Budapešť - průměrné roční srážky a teploty </vt:lpstr>
      <vt:lpstr>Malta</vt:lpstr>
      <vt:lpstr>Valletta – průměrné roční srážky a teploty</vt:lpstr>
      <vt:lpstr>Německo</vt:lpstr>
      <vt:lpstr>Berlín – průměrné roční srážky a teploty</vt:lpstr>
      <vt:lpstr>Nizozemsko</vt:lpstr>
      <vt:lpstr>Amsterdam – průměrné roční srážky a teploty</vt:lpstr>
      <vt:lpstr>Polsko</vt:lpstr>
      <vt:lpstr>Varšava - průměrné roční srážky a teploty</vt:lpstr>
      <vt:lpstr>Portugalsko</vt:lpstr>
      <vt:lpstr>Lisabon – průměrné roční srážky a teploty</vt:lpstr>
      <vt:lpstr>Rakousko</vt:lpstr>
      <vt:lpstr>Vídeň – průměrné roční srážky a teploty</vt:lpstr>
      <vt:lpstr>Rumunsko</vt:lpstr>
      <vt:lpstr>Bukurešť - průměrné roční srážky a teploty </vt:lpstr>
      <vt:lpstr>Řecko</vt:lpstr>
      <vt:lpstr>Athény - průměrné roční srážky a teploty </vt:lpstr>
      <vt:lpstr>Slovensko</vt:lpstr>
      <vt:lpstr>Bratislava - průměrné roční srážky a teploty </vt:lpstr>
      <vt:lpstr>Slovinsko</vt:lpstr>
      <vt:lpstr>Lublaň - průměrné roční srážky a teploty </vt:lpstr>
      <vt:lpstr>Španělsko</vt:lpstr>
      <vt:lpstr>Švédsko</vt:lpstr>
      <vt:lpstr>Velká Británie</vt:lpstr>
      <vt:lpstr>Děkuji Vám za pozornost</vt:lpstr>
    </vt:vector>
  </TitlesOfParts>
  <Company>Dům dětí a mládeže Praha 2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Počasí v Evropě</dc:title>
  <dc:creator>Stanice techniků Vyšehrad</dc:creator>
  <cp:lastModifiedBy>Stanice techniků Vyšehrad</cp:lastModifiedBy>
  <cp:revision>18</cp:revision>
  <dcterms:created xsi:type="dcterms:W3CDTF">2012-06-23T07:58:19Z</dcterms:created>
  <dcterms:modified xsi:type="dcterms:W3CDTF">2012-06-23T11:01:11Z</dcterms:modified>
</cp:coreProperties>
</file>