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57" r:id="rId3"/>
    <p:sldId id="262" r:id="rId4"/>
    <p:sldId id="263" r:id="rId5"/>
    <p:sldId id="264" r:id="rId6"/>
    <p:sldId id="265" r:id="rId7"/>
    <p:sldId id="258" r:id="rId8"/>
    <p:sldId id="259" r:id="rId9"/>
    <p:sldId id="260" r:id="rId10"/>
    <p:sldId id="261" r:id="rId1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List1!$B$1</c:f>
              <c:strCache>
                <c:ptCount val="1"/>
                <c:pt idx="0">
                  <c:v>Minuty</c:v>
                </c:pt>
              </c:strCache>
            </c:strRef>
          </c:tx>
          <c:invertIfNegative val="0"/>
          <c:cat>
            <c:strRef>
              <c:f>List1!$A$2:$A$6</c:f>
              <c:strCache>
                <c:ptCount val="5"/>
                <c:pt idx="0">
                  <c:v>Chytrá horákyně</c:v>
                </c:pt>
                <c:pt idx="1">
                  <c:v>Čert a Káča</c:v>
                </c:pt>
                <c:pt idx="2">
                  <c:v>Kdo je hloupější?</c:v>
                </c:pt>
                <c:pt idx="3">
                  <c:v>Kmotr Matěj</c:v>
                </c:pt>
                <c:pt idx="4">
                  <c:v>O neposlušných kozlatech</c:v>
                </c:pt>
              </c:strCache>
            </c:strRef>
          </c:cat>
          <c:val>
            <c:numRef>
              <c:f>List1!$B$2:$B$6</c:f>
              <c:numCache>
                <c:formatCode>General</c:formatCode>
                <c:ptCount val="5"/>
                <c:pt idx="0">
                  <c:v>20.04</c:v>
                </c:pt>
                <c:pt idx="1">
                  <c:v>16.93</c:v>
                </c:pt>
                <c:pt idx="2">
                  <c:v>6.25</c:v>
                </c:pt>
                <c:pt idx="3">
                  <c:v>2.2799999999999998</c:v>
                </c:pt>
                <c:pt idx="4">
                  <c:v>2.2000000000000002</c:v>
                </c:pt>
              </c:numCache>
            </c:numRef>
          </c:val>
        </c:ser>
        <c:dLbls>
          <c:showLegendKey val="0"/>
          <c:showVal val="0"/>
          <c:showCatName val="0"/>
          <c:showSerName val="0"/>
          <c:showPercent val="0"/>
          <c:showBubbleSize val="0"/>
        </c:dLbls>
        <c:gapWidth val="150"/>
        <c:axId val="24288640"/>
        <c:axId val="24294528"/>
      </c:barChart>
      <c:catAx>
        <c:axId val="24288640"/>
        <c:scaling>
          <c:orientation val="minMax"/>
        </c:scaling>
        <c:delete val="0"/>
        <c:axPos val="l"/>
        <c:majorTickMark val="out"/>
        <c:minorTickMark val="none"/>
        <c:tickLblPos val="nextTo"/>
        <c:crossAx val="24294528"/>
        <c:crosses val="autoZero"/>
        <c:auto val="1"/>
        <c:lblAlgn val="ctr"/>
        <c:lblOffset val="100"/>
        <c:noMultiLvlLbl val="0"/>
      </c:catAx>
      <c:valAx>
        <c:axId val="24294528"/>
        <c:scaling>
          <c:orientation val="minMax"/>
        </c:scaling>
        <c:delete val="0"/>
        <c:axPos val="b"/>
        <c:majorGridlines/>
        <c:numFmt formatCode="General" sourceLinked="1"/>
        <c:majorTickMark val="out"/>
        <c:minorTickMark val="none"/>
        <c:tickLblPos val="nextTo"/>
        <c:crossAx val="24288640"/>
        <c:crosses val="autoZero"/>
        <c:crossBetween val="between"/>
      </c:valAx>
    </c:plotArea>
    <c:plotVisOnly val="1"/>
    <c:dispBlanksAs val="gap"/>
    <c:showDLblsOverMax val="0"/>
  </c:chart>
  <c:txPr>
    <a:bodyPr/>
    <a:lstStyle/>
    <a:p>
      <a:pPr>
        <a:defRPr sz="1800"/>
      </a:pPr>
      <a:endParaRPr lang="cs-CZ"/>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91072A-650E-4C08-A97D-2B6255205A3B}" type="datetimeFigureOut">
              <a:rPr lang="cs-CZ" smtClean="0"/>
              <a:t>21.6.2014</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28A521-89FB-44C6-A7B3-4756E6B224B9}" type="slidenum">
              <a:rPr lang="cs-CZ" smtClean="0"/>
              <a:t>‹#›</a:t>
            </a:fld>
            <a:endParaRPr lang="cs-CZ"/>
          </a:p>
        </p:txBody>
      </p:sp>
    </p:spTree>
    <p:extLst>
      <p:ext uri="{BB962C8B-B14F-4D97-AF65-F5344CB8AC3E}">
        <p14:creationId xmlns:p14="http://schemas.microsoft.com/office/powerpoint/2010/main" val="214608151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73E00B-2147-42BC-95F8-8158435A4CC7}" type="datetimeFigureOut">
              <a:rPr lang="cs-CZ" smtClean="0"/>
              <a:t>21.6.2014</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CF9BA3-6B35-4397-B8A0-72B65CD75303}" type="slidenum">
              <a:rPr lang="cs-CZ" smtClean="0"/>
              <a:t>‹#›</a:t>
            </a:fld>
            <a:endParaRPr lang="cs-CZ"/>
          </a:p>
        </p:txBody>
      </p:sp>
    </p:spTree>
    <p:extLst>
      <p:ext uri="{BB962C8B-B14F-4D97-AF65-F5344CB8AC3E}">
        <p14:creationId xmlns:p14="http://schemas.microsoft.com/office/powerpoint/2010/main" val="3032260083"/>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F4CF9BA3-6B35-4397-B8A0-72B65CD75303}" type="slidenum">
              <a:rPr lang="cs-CZ" smtClean="0"/>
              <a:t>3</a:t>
            </a:fld>
            <a:endParaRPr lang="cs-CZ"/>
          </a:p>
        </p:txBody>
      </p:sp>
      <p:sp>
        <p:nvSpPr>
          <p:cNvPr id="5" name="Zástupný symbol pro záhlaví 4"/>
          <p:cNvSpPr>
            <a:spLocks noGrp="1"/>
          </p:cNvSpPr>
          <p:nvPr>
            <p:ph type="hdr" sz="quarter" idx="11"/>
          </p:nvPr>
        </p:nvSpPr>
        <p:spPr/>
        <p:txBody>
          <a:bodyPr/>
          <a:lstStyle/>
          <a:p>
            <a:endParaRPr lang="cs-CZ"/>
          </a:p>
        </p:txBody>
      </p:sp>
    </p:spTree>
    <p:extLst>
      <p:ext uri="{BB962C8B-B14F-4D97-AF65-F5344CB8AC3E}">
        <p14:creationId xmlns:p14="http://schemas.microsoft.com/office/powerpoint/2010/main" val="1625272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cs-CZ" smtClean="0"/>
              <a:t>Kliknutím lze upravit styl.</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7" name="Date Placeholder 6"/>
          <p:cNvSpPr>
            <a:spLocks noGrp="1"/>
          </p:cNvSpPr>
          <p:nvPr>
            <p:ph type="dt" sz="half" idx="10"/>
          </p:nvPr>
        </p:nvSpPr>
        <p:spPr/>
        <p:txBody>
          <a:bodyPr/>
          <a:lstStyle/>
          <a:p>
            <a:fld id="{39C8D501-DBC3-492C-8A0C-E5B04D84D879}" type="datetimeFigureOut">
              <a:rPr lang="cs-CZ" smtClean="0"/>
              <a:t>21.6.2014</a:t>
            </a:fld>
            <a:endParaRPr lang="cs-CZ"/>
          </a:p>
        </p:txBody>
      </p:sp>
      <p:sp>
        <p:nvSpPr>
          <p:cNvPr id="8" name="Slide Number Placeholder 7"/>
          <p:cNvSpPr>
            <a:spLocks noGrp="1"/>
          </p:cNvSpPr>
          <p:nvPr>
            <p:ph type="sldNum" sz="quarter" idx="11"/>
          </p:nvPr>
        </p:nvSpPr>
        <p:spPr/>
        <p:txBody>
          <a:bodyPr/>
          <a:lstStyle/>
          <a:p>
            <a:fld id="{D54FB096-8699-4637-BF61-16BF554F721F}" type="slidenum">
              <a:rPr lang="cs-CZ" smtClean="0"/>
              <a:t>‹#›</a:t>
            </a:fld>
            <a:endParaRPr lang="cs-CZ"/>
          </a:p>
        </p:txBody>
      </p:sp>
      <p:sp>
        <p:nvSpPr>
          <p:cNvPr id="9" name="Footer Placeholder 8"/>
          <p:cNvSpPr>
            <a:spLocks noGrp="1"/>
          </p:cNvSpPr>
          <p:nvPr>
            <p:ph type="ftr" sz="quarter" idx="12"/>
          </p:nvPr>
        </p:nvSpPr>
        <p:spPr/>
        <p:txBody>
          <a:bodyPr/>
          <a:lstStyle/>
          <a:p>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39C8D501-DBC3-492C-8A0C-E5B04D84D879}" type="datetimeFigureOut">
              <a:rPr lang="cs-CZ" smtClean="0"/>
              <a:t>21.6.2014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cs-CZ" smtClean="0"/>
              <a:t>Kliknutím lze upravit styl.</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fld id="{39C8D501-DBC3-492C-8A0C-E5B04D84D879}" type="datetimeFigureOut">
              <a:rPr lang="cs-CZ" smtClean="0"/>
              <a:t>21.6.2014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10"/>
          </p:nvPr>
        </p:nvSpPr>
        <p:spPr/>
        <p:txBody>
          <a:bodyPr/>
          <a:lstStyle/>
          <a:p>
            <a:fld id="{39C8D501-DBC3-492C-8A0C-E5B04D84D879}" type="datetimeFigureOut">
              <a:rPr lang="cs-CZ" smtClean="0"/>
              <a:t>21.6.2014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cs-CZ" smtClean="0"/>
              <a:t>Kliknutím lze upravit styl.</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39C8D501-DBC3-492C-8A0C-E5B04D84D879}" type="datetimeFigureOut">
              <a:rPr lang="cs-CZ" smtClean="0"/>
              <a:t>21.6.2014</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D54FB096-8699-4637-BF61-16BF554F721F}" type="slidenum">
              <a:rPr lang="cs-CZ" smtClean="0"/>
              <a:t>‹#›</a:t>
            </a:fld>
            <a:endParaRPr lang="cs-CZ"/>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5" name="Date Placeholder 4"/>
          <p:cNvSpPr>
            <a:spLocks noGrp="1"/>
          </p:cNvSpPr>
          <p:nvPr>
            <p:ph type="dt" sz="half" idx="10"/>
          </p:nvPr>
        </p:nvSpPr>
        <p:spPr/>
        <p:txBody>
          <a:bodyPr/>
          <a:lstStyle/>
          <a:p>
            <a:fld id="{39C8D501-DBC3-492C-8A0C-E5B04D84D879}" type="datetimeFigureOut">
              <a:rPr lang="cs-CZ" smtClean="0"/>
              <a:t>21.6.2014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D54FB096-8699-4637-BF61-16BF554F721F}" type="slidenum">
              <a:rPr lang="cs-CZ" smtClean="0"/>
              <a:t>‹#›</a:t>
            </a:fld>
            <a:endParaRPr lang="cs-CZ"/>
          </a:p>
        </p:txBody>
      </p:sp>
      <p:sp>
        <p:nvSpPr>
          <p:cNvPr id="9" name="Content Placeholder 8"/>
          <p:cNvSpPr>
            <a:spLocks noGrp="1"/>
          </p:cNvSpPr>
          <p:nvPr>
            <p:ph sz="quarter" idx="13"/>
          </p:nvPr>
        </p:nvSpPr>
        <p:spPr>
          <a:xfrm>
            <a:off x="365760" y="1600200"/>
            <a:ext cx="4041648" cy="452628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7" name="Date Placeholder 6"/>
          <p:cNvSpPr>
            <a:spLocks noGrp="1"/>
          </p:cNvSpPr>
          <p:nvPr>
            <p:ph type="dt" sz="half" idx="10"/>
          </p:nvPr>
        </p:nvSpPr>
        <p:spPr/>
        <p:txBody>
          <a:bodyPr/>
          <a:lstStyle/>
          <a:p>
            <a:fld id="{39C8D501-DBC3-492C-8A0C-E5B04D84D879}" type="datetimeFigureOut">
              <a:rPr lang="cs-CZ" smtClean="0"/>
              <a:t>21.6.2014</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D54FB096-8699-4637-BF61-16BF554F721F}" type="slidenum">
              <a:rPr lang="cs-CZ" smtClean="0"/>
              <a:t>‹#›</a:t>
            </a:fld>
            <a:endParaRPr lang="cs-CZ"/>
          </a:p>
        </p:txBody>
      </p:sp>
      <p:sp>
        <p:nvSpPr>
          <p:cNvPr id="11" name="Content Placeholder 10"/>
          <p:cNvSpPr>
            <a:spLocks noGrp="1"/>
          </p:cNvSpPr>
          <p:nvPr>
            <p:ph sz="quarter" idx="13"/>
          </p:nvPr>
        </p:nvSpPr>
        <p:spPr>
          <a:xfrm>
            <a:off x="457200" y="2212848"/>
            <a:ext cx="4041648" cy="391363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39C8D501-DBC3-492C-8A0C-E5B04D84D879}" type="datetimeFigureOut">
              <a:rPr lang="cs-CZ" smtClean="0"/>
              <a:t>21.6.2014</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C8D501-DBC3-492C-8A0C-E5B04D84D879}" type="datetimeFigureOut">
              <a:rPr lang="cs-CZ" smtClean="0"/>
              <a:t>21.6.2014</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cs-CZ" smtClean="0"/>
              <a:t>Kliknutím lze upravit styl.</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39C8D501-DBC3-492C-8A0C-E5B04D84D879}" type="datetimeFigureOut">
              <a:rPr lang="cs-CZ" smtClean="0"/>
              <a:t>21.6.2014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cs-CZ" smtClean="0"/>
              <a:t>Kliknutím lze upravit styl.</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39C8D501-DBC3-492C-8A0C-E5B04D84D879}" type="datetimeFigureOut">
              <a:rPr lang="cs-CZ" smtClean="0"/>
              <a:t>21.6.2014</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D54FB096-8699-4637-BF61-16BF554F721F}" type="slidenum">
              <a:rPr lang="cs-CZ" smtClean="0"/>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cs-CZ" smtClean="0"/>
              <a:t>Kliknutím lze upravit styl.</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9C8D501-DBC3-492C-8A0C-E5B04D84D879}" type="datetimeFigureOut">
              <a:rPr lang="cs-CZ" smtClean="0"/>
              <a:t>21.6.2014</a:t>
            </a:fld>
            <a:endParaRPr lang="cs-CZ"/>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cs-CZ"/>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D54FB096-8699-4637-BF61-16BF554F721F}" type="slidenum">
              <a:rPr lang="cs-CZ" smtClean="0"/>
              <a:t>‹#›</a:t>
            </a:fld>
            <a:endParaRPr lang="cs-CZ"/>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67544" y="609601"/>
            <a:ext cx="8208912" cy="4267200"/>
          </a:xfrm>
        </p:spPr>
        <p:txBody>
          <a:bodyPr/>
          <a:lstStyle/>
          <a:p>
            <a:r>
              <a:rPr lang="cs-CZ" dirty="0" smtClean="0"/>
              <a:t>Výběr z českých pohádek a povídek</a:t>
            </a:r>
            <a:endParaRPr lang="cs-CZ" dirty="0"/>
          </a:p>
        </p:txBody>
      </p:sp>
      <p:sp>
        <p:nvSpPr>
          <p:cNvPr id="3" name="Podnadpis 2"/>
          <p:cNvSpPr>
            <a:spLocks noGrp="1"/>
          </p:cNvSpPr>
          <p:nvPr>
            <p:ph type="subTitle" idx="1"/>
          </p:nvPr>
        </p:nvSpPr>
        <p:spPr/>
        <p:txBody>
          <a:bodyPr>
            <a:normAutofit/>
          </a:bodyPr>
          <a:lstStyle/>
          <a:p>
            <a:r>
              <a:rPr lang="cs-CZ" sz="3200" dirty="0" smtClean="0">
                <a:solidFill>
                  <a:schemeClr val="tx2">
                    <a:lumMod val="50000"/>
                  </a:schemeClr>
                </a:solidFill>
              </a:rPr>
              <a:t>Božena Němcová</a:t>
            </a:r>
            <a:endParaRPr lang="cs-CZ" sz="3200" dirty="0">
              <a:solidFill>
                <a:schemeClr val="tx2">
                  <a:lumMod val="50000"/>
                </a:schemeClr>
              </a:solidFill>
            </a:endParaRPr>
          </a:p>
        </p:txBody>
      </p:sp>
    </p:spTree>
    <p:extLst>
      <p:ext uri="{BB962C8B-B14F-4D97-AF65-F5344CB8AC3E}">
        <p14:creationId xmlns:p14="http://schemas.microsoft.com/office/powerpoint/2010/main" val="315244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Zdroje</a:t>
            </a:r>
            <a:endParaRPr lang="cs-CZ" dirty="0"/>
          </a:p>
        </p:txBody>
      </p:sp>
      <p:sp>
        <p:nvSpPr>
          <p:cNvPr id="3" name="Zástupný symbol pro obsah 2"/>
          <p:cNvSpPr>
            <a:spLocks noGrp="1"/>
          </p:cNvSpPr>
          <p:nvPr>
            <p:ph idx="1"/>
          </p:nvPr>
        </p:nvSpPr>
        <p:spPr/>
        <p:txBody>
          <a:bodyPr/>
          <a:lstStyle/>
          <a:p>
            <a:r>
              <a:rPr lang="cs-CZ" dirty="0">
                <a:solidFill>
                  <a:schemeClr val="bg2">
                    <a:lumMod val="25000"/>
                  </a:schemeClr>
                </a:solidFill>
              </a:rPr>
              <a:t>http://</a:t>
            </a:r>
            <a:r>
              <a:rPr lang="cs-CZ" dirty="0" smtClean="0">
                <a:solidFill>
                  <a:schemeClr val="bg2">
                    <a:lumMod val="25000"/>
                  </a:schemeClr>
                </a:solidFill>
              </a:rPr>
              <a:t>www.studuju.cz/denik-156</a:t>
            </a:r>
          </a:p>
          <a:p>
            <a:r>
              <a:rPr lang="cs-CZ">
                <a:solidFill>
                  <a:schemeClr val="bg2">
                    <a:lumMod val="25000"/>
                  </a:schemeClr>
                </a:solidFill>
              </a:rPr>
              <a:t>http://www.cist.cz/Pohadky/horakyne.htm</a:t>
            </a:r>
            <a:endParaRPr lang="cs-CZ" dirty="0" smtClean="0">
              <a:solidFill>
                <a:schemeClr val="bg2">
                  <a:lumMod val="25000"/>
                </a:schemeClr>
              </a:solidFill>
            </a:endParaRPr>
          </a:p>
          <a:p>
            <a:endParaRPr lang="cs-CZ" dirty="0"/>
          </a:p>
        </p:txBody>
      </p:sp>
    </p:spTree>
    <p:extLst>
      <p:ext uri="{BB962C8B-B14F-4D97-AF65-F5344CB8AC3E}">
        <p14:creationId xmlns:p14="http://schemas.microsoft.com/office/powerpoint/2010/main" val="3787534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887987292"/>
              </p:ext>
            </p:extLst>
          </p:nvPr>
        </p:nvGraphicFramePr>
        <p:xfrm>
          <a:off x="827584" y="116632"/>
          <a:ext cx="7704857" cy="2494280"/>
        </p:xfrm>
        <a:graphic>
          <a:graphicData uri="http://schemas.openxmlformats.org/drawingml/2006/table">
            <a:tbl>
              <a:tblPr firstRow="1" bandRow="1">
                <a:tableStyleId>{5C22544A-7EE6-4342-B048-85BDC9FD1C3A}</a:tableStyleId>
              </a:tblPr>
              <a:tblGrid>
                <a:gridCol w="3649669"/>
                <a:gridCol w="1054349"/>
                <a:gridCol w="3000839"/>
              </a:tblGrid>
              <a:tr h="370840">
                <a:tc>
                  <a:txBody>
                    <a:bodyPr/>
                    <a:lstStyle/>
                    <a:p>
                      <a:r>
                        <a:rPr lang="cs-CZ" dirty="0" smtClean="0"/>
                        <a:t>Jméno</a:t>
                      </a:r>
                      <a:endParaRPr lang="cs-CZ" dirty="0"/>
                    </a:p>
                  </a:txBody>
                  <a:tcPr/>
                </a:tc>
                <a:tc>
                  <a:txBody>
                    <a:bodyPr/>
                    <a:lstStyle/>
                    <a:p>
                      <a:r>
                        <a:rPr lang="cs-CZ" dirty="0" smtClean="0"/>
                        <a:t>Počet slov</a:t>
                      </a:r>
                      <a:endParaRPr lang="cs-CZ" dirty="0"/>
                    </a:p>
                  </a:txBody>
                  <a:tcPr/>
                </a:tc>
                <a:tc>
                  <a:txBody>
                    <a:bodyPr/>
                    <a:lstStyle/>
                    <a:p>
                      <a:r>
                        <a:rPr lang="cs-CZ" dirty="0" smtClean="0"/>
                        <a:t>Rychlost čtení (100/min)</a:t>
                      </a:r>
                      <a:endParaRPr lang="cs-CZ" dirty="0"/>
                    </a:p>
                  </a:txBody>
                  <a:tcPr/>
                </a:tc>
              </a:tr>
              <a:tr h="370840">
                <a:tc>
                  <a:txBody>
                    <a:bodyPr/>
                    <a:lstStyle/>
                    <a:p>
                      <a:r>
                        <a:rPr lang="cs-CZ" dirty="0" smtClean="0"/>
                        <a:t>Chytr</a:t>
                      </a:r>
                      <a:r>
                        <a:rPr lang="cs-CZ" baseline="0" dirty="0" smtClean="0"/>
                        <a:t>á horákyně</a:t>
                      </a:r>
                      <a:endParaRPr lang="cs-CZ" dirty="0"/>
                    </a:p>
                  </a:txBody>
                  <a:tcPr/>
                </a:tc>
                <a:tc>
                  <a:txBody>
                    <a:bodyPr/>
                    <a:lstStyle/>
                    <a:p>
                      <a:r>
                        <a:rPr lang="cs-CZ" dirty="0" smtClean="0"/>
                        <a:t>2004</a:t>
                      </a:r>
                      <a:endParaRPr lang="cs-CZ" dirty="0"/>
                    </a:p>
                  </a:txBody>
                  <a:tcPr/>
                </a:tc>
                <a:tc>
                  <a:txBody>
                    <a:bodyPr/>
                    <a:lstStyle/>
                    <a:p>
                      <a:r>
                        <a:rPr lang="cs-CZ" dirty="0" smtClean="0"/>
                        <a:t>20,</a:t>
                      </a:r>
                      <a:r>
                        <a:rPr lang="cs-CZ" baseline="0" dirty="0" smtClean="0"/>
                        <a:t>04 min</a:t>
                      </a:r>
                      <a:endParaRPr lang="cs-CZ" dirty="0"/>
                    </a:p>
                  </a:txBody>
                  <a:tcPr/>
                </a:tc>
              </a:tr>
              <a:tr h="370840">
                <a:tc>
                  <a:txBody>
                    <a:bodyPr/>
                    <a:lstStyle/>
                    <a:p>
                      <a:r>
                        <a:rPr lang="cs-CZ" dirty="0" smtClean="0"/>
                        <a:t>Čert a Káča</a:t>
                      </a:r>
                      <a:endParaRPr lang="cs-CZ" dirty="0"/>
                    </a:p>
                  </a:txBody>
                  <a:tcPr/>
                </a:tc>
                <a:tc>
                  <a:txBody>
                    <a:bodyPr/>
                    <a:lstStyle/>
                    <a:p>
                      <a:r>
                        <a:rPr lang="cs-CZ" dirty="0" smtClean="0"/>
                        <a:t>1693</a:t>
                      </a:r>
                      <a:endParaRPr lang="cs-CZ" dirty="0"/>
                    </a:p>
                  </a:txBody>
                  <a:tcPr/>
                </a:tc>
                <a:tc>
                  <a:txBody>
                    <a:bodyPr/>
                    <a:lstStyle/>
                    <a:p>
                      <a:r>
                        <a:rPr lang="cs-CZ" dirty="0" smtClean="0"/>
                        <a:t>16,93</a:t>
                      </a:r>
                      <a:r>
                        <a:rPr lang="cs-CZ" baseline="0" dirty="0" smtClean="0"/>
                        <a:t> min</a:t>
                      </a:r>
                      <a:endParaRPr lang="cs-CZ" dirty="0"/>
                    </a:p>
                  </a:txBody>
                  <a:tcPr/>
                </a:tc>
              </a:tr>
              <a:tr h="370840">
                <a:tc>
                  <a:txBody>
                    <a:bodyPr/>
                    <a:lstStyle/>
                    <a:p>
                      <a:r>
                        <a:rPr lang="cs-CZ" dirty="0" smtClean="0"/>
                        <a:t>Kdo je hloupější?</a:t>
                      </a:r>
                      <a:endParaRPr lang="cs-CZ" dirty="0"/>
                    </a:p>
                  </a:txBody>
                  <a:tcPr/>
                </a:tc>
                <a:tc>
                  <a:txBody>
                    <a:bodyPr/>
                    <a:lstStyle/>
                    <a:p>
                      <a:r>
                        <a:rPr lang="cs-CZ" dirty="0" smtClean="0"/>
                        <a:t>625</a:t>
                      </a:r>
                      <a:endParaRPr lang="cs-CZ" dirty="0"/>
                    </a:p>
                  </a:txBody>
                  <a:tcPr/>
                </a:tc>
                <a:tc>
                  <a:txBody>
                    <a:bodyPr/>
                    <a:lstStyle/>
                    <a:p>
                      <a:r>
                        <a:rPr lang="cs-CZ" dirty="0" smtClean="0"/>
                        <a:t>6,25 min</a:t>
                      </a:r>
                      <a:endParaRPr lang="cs-CZ" dirty="0"/>
                    </a:p>
                  </a:txBody>
                  <a:tcPr/>
                </a:tc>
              </a:tr>
              <a:tr h="370840">
                <a:tc>
                  <a:txBody>
                    <a:bodyPr/>
                    <a:lstStyle/>
                    <a:p>
                      <a:r>
                        <a:rPr lang="cs-CZ" dirty="0" smtClean="0"/>
                        <a:t>Kmotr Matěj</a:t>
                      </a:r>
                    </a:p>
                  </a:txBody>
                  <a:tcPr/>
                </a:tc>
                <a:tc>
                  <a:txBody>
                    <a:bodyPr/>
                    <a:lstStyle/>
                    <a:p>
                      <a:r>
                        <a:rPr lang="cs-CZ" dirty="0" smtClean="0"/>
                        <a:t>228</a:t>
                      </a:r>
                      <a:endParaRPr lang="cs-CZ" dirty="0"/>
                    </a:p>
                  </a:txBody>
                  <a:tcPr/>
                </a:tc>
                <a:tc>
                  <a:txBody>
                    <a:bodyPr/>
                    <a:lstStyle/>
                    <a:p>
                      <a:r>
                        <a:rPr lang="cs-CZ" dirty="0" smtClean="0"/>
                        <a:t>2,28 min</a:t>
                      </a:r>
                      <a:endParaRPr lang="cs-CZ" dirty="0"/>
                    </a:p>
                  </a:txBody>
                  <a:tcPr/>
                </a:tc>
              </a:tr>
              <a:tr h="370840">
                <a:tc>
                  <a:txBody>
                    <a:bodyPr/>
                    <a:lstStyle/>
                    <a:p>
                      <a:r>
                        <a:rPr lang="cs-CZ" dirty="0" smtClean="0"/>
                        <a:t>O neposlušných</a:t>
                      </a:r>
                      <a:r>
                        <a:rPr lang="cs-CZ" baseline="0" dirty="0" smtClean="0"/>
                        <a:t> </a:t>
                      </a:r>
                      <a:r>
                        <a:rPr lang="cs-CZ" baseline="0" dirty="0" err="1" smtClean="0"/>
                        <a:t>kozlatech</a:t>
                      </a:r>
                      <a:endParaRPr lang="cs-CZ" dirty="0"/>
                    </a:p>
                  </a:txBody>
                  <a:tcPr/>
                </a:tc>
                <a:tc>
                  <a:txBody>
                    <a:bodyPr/>
                    <a:lstStyle/>
                    <a:p>
                      <a:r>
                        <a:rPr lang="cs-CZ" dirty="0" smtClean="0"/>
                        <a:t>220</a:t>
                      </a:r>
                      <a:endParaRPr lang="cs-CZ" dirty="0"/>
                    </a:p>
                  </a:txBody>
                  <a:tcPr/>
                </a:tc>
                <a:tc>
                  <a:txBody>
                    <a:bodyPr/>
                    <a:lstStyle/>
                    <a:p>
                      <a:r>
                        <a:rPr lang="cs-CZ" dirty="0" smtClean="0"/>
                        <a:t>2,2</a:t>
                      </a:r>
                      <a:r>
                        <a:rPr lang="cs-CZ" baseline="0" dirty="0" smtClean="0"/>
                        <a:t> min</a:t>
                      </a:r>
                      <a:endParaRPr lang="cs-CZ" dirty="0"/>
                    </a:p>
                  </a:txBody>
                  <a:tcPr/>
                </a:tc>
              </a:tr>
            </a:tbl>
          </a:graphicData>
        </a:graphic>
      </p:graphicFrame>
      <p:graphicFrame>
        <p:nvGraphicFramePr>
          <p:cNvPr id="2" name="Graf 1"/>
          <p:cNvGraphicFramePr/>
          <p:nvPr>
            <p:extLst>
              <p:ext uri="{D42A27DB-BD31-4B8C-83A1-F6EECF244321}">
                <p14:modId xmlns:p14="http://schemas.microsoft.com/office/powerpoint/2010/main" val="14619314"/>
              </p:ext>
            </p:extLst>
          </p:nvPr>
        </p:nvGraphicFramePr>
        <p:xfrm>
          <a:off x="395536" y="2636912"/>
          <a:ext cx="78962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91211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Čert a Káča</a:t>
            </a:r>
            <a:endParaRPr lang="cs-CZ" dirty="0"/>
          </a:p>
        </p:txBody>
      </p:sp>
      <p:sp>
        <p:nvSpPr>
          <p:cNvPr id="3" name="Zástupný symbol pro obsah 2"/>
          <p:cNvSpPr>
            <a:spLocks noGrp="1"/>
          </p:cNvSpPr>
          <p:nvPr>
            <p:ph idx="1"/>
          </p:nvPr>
        </p:nvSpPr>
        <p:spPr>
          <a:xfrm>
            <a:off x="457200" y="1600200"/>
            <a:ext cx="5410944" cy="4525963"/>
          </a:xfrm>
        </p:spPr>
        <p:txBody>
          <a:bodyPr/>
          <a:lstStyle/>
          <a:p>
            <a:pPr marL="0" indent="0">
              <a:buNone/>
            </a:pPr>
            <a:r>
              <a:rPr lang="cs-CZ" dirty="0">
                <a:solidFill>
                  <a:schemeClr val="bg2">
                    <a:lumMod val="25000"/>
                  </a:schemeClr>
                </a:solidFill>
              </a:rPr>
              <a:t>Děj vypráví příběh o tom, kterak hloupý čert zamění ve světe dvě osoby, které má za úkol dopravit do pekla. Namísto zlé kněžny přinese do pekla hubatou a prostořekou venkovskou ženu Káču. Ta v pekle ztropí povyk, čert je donucen Káču vrátit zpět na svět. Zde se jí ujme Jíra, který </a:t>
            </a:r>
            <a:r>
              <a:rPr lang="cs-CZ" dirty="0" smtClean="0">
                <a:solidFill>
                  <a:schemeClr val="bg2">
                    <a:lumMod val="25000"/>
                  </a:schemeClr>
                </a:solidFill>
              </a:rPr>
              <a:t>čertovi </a:t>
            </a:r>
            <a:r>
              <a:rPr lang="cs-CZ" dirty="0">
                <a:solidFill>
                  <a:schemeClr val="bg2">
                    <a:lumMod val="25000"/>
                  </a:schemeClr>
                </a:solidFill>
              </a:rPr>
              <a:t>pomůže najít a odnést správnou osobu - paní kněžnu.</a:t>
            </a:r>
          </a:p>
        </p:txBody>
      </p:sp>
      <p:pic>
        <p:nvPicPr>
          <p:cNvPr id="2050" name="Picture 2" descr="http://www.animsvet.cz/covery/5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628800"/>
            <a:ext cx="3024336"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717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603448"/>
            <a:ext cx="8229600" cy="1600200"/>
          </a:xfrm>
        </p:spPr>
        <p:txBody>
          <a:bodyPr/>
          <a:lstStyle/>
          <a:p>
            <a:r>
              <a:rPr lang="cs-CZ" dirty="0" smtClean="0"/>
              <a:t>Kdo je hloupější?</a:t>
            </a:r>
            <a:endParaRPr lang="cs-CZ" dirty="0"/>
          </a:p>
        </p:txBody>
      </p:sp>
      <p:sp>
        <p:nvSpPr>
          <p:cNvPr id="3" name="Zástupný symbol pro obsah 2"/>
          <p:cNvSpPr>
            <a:spLocks noGrp="1"/>
          </p:cNvSpPr>
          <p:nvPr>
            <p:ph idx="1"/>
          </p:nvPr>
        </p:nvSpPr>
        <p:spPr>
          <a:xfrm>
            <a:off x="457200" y="980728"/>
            <a:ext cx="4486275" cy="5400600"/>
          </a:xfrm>
        </p:spPr>
        <p:txBody>
          <a:bodyPr>
            <a:noAutofit/>
          </a:bodyPr>
          <a:lstStyle/>
          <a:p>
            <a:pPr marL="0" indent="0">
              <a:buNone/>
            </a:pPr>
            <a:r>
              <a:rPr lang="cs-CZ" sz="2300" dirty="0">
                <a:solidFill>
                  <a:schemeClr val="bg2">
                    <a:lumMod val="25000"/>
                  </a:schemeClr>
                </a:solidFill>
              </a:rPr>
              <a:t>Chalupník se vydal do světa hledat člověka hloupějšího, než je jeho žena. Oklame bohatou paní báchorkou, že spadl z nebe a chce se tam vrátit. Ona mu dala peníze a košile pro svého syna, který před tím zemřel. </a:t>
            </a:r>
          </a:p>
        </p:txBody>
      </p:sp>
      <p:pic>
        <p:nvPicPr>
          <p:cNvPr id="3074" name="Picture 2" descr="http://pohadkyprodeti.diafilm.cz/wp-content/gallery/diapas/398kdo_je_hloupejsi/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3475" y="954476"/>
            <a:ext cx="4200525"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ovéPole 3"/>
          <p:cNvSpPr txBox="1"/>
          <p:nvPr/>
        </p:nvSpPr>
        <p:spPr>
          <a:xfrm>
            <a:off x="467544" y="3717032"/>
            <a:ext cx="8424936" cy="2123658"/>
          </a:xfrm>
          <a:prstGeom prst="rect">
            <a:avLst/>
          </a:prstGeom>
          <a:noFill/>
        </p:spPr>
        <p:txBody>
          <a:bodyPr wrap="square" rtlCol="0">
            <a:spAutoFit/>
          </a:bodyPr>
          <a:lstStyle/>
          <a:p>
            <a:r>
              <a:rPr lang="cs-CZ" sz="2200" dirty="0">
                <a:solidFill>
                  <a:schemeClr val="bg2">
                    <a:lumMod val="25000"/>
                  </a:schemeClr>
                </a:solidFill>
                <a:latin typeface="+mj-lt"/>
              </a:rPr>
              <a:t>Když se její muž vrátil a o její hlouposti se dověděl, začal chalupníka pronásledovat. Dostihl ho a ptal se ho, zda tu neviděl někoho utíkat s uzlíkem, on pravil že ano, že mu má pán pohlídat </a:t>
            </a:r>
            <a:r>
              <a:rPr lang="cs-CZ" sz="2200" dirty="0" err="1">
                <a:solidFill>
                  <a:schemeClr val="bg2">
                    <a:lumMod val="25000"/>
                  </a:schemeClr>
                </a:solidFill>
                <a:latin typeface="+mj-lt"/>
              </a:rPr>
              <a:t>klobou</a:t>
            </a:r>
            <a:r>
              <a:rPr lang="cs-CZ" sz="2200" dirty="0">
                <a:solidFill>
                  <a:schemeClr val="bg2">
                    <a:lumMod val="25000"/>
                  </a:schemeClr>
                </a:solidFill>
                <a:latin typeface="+mj-lt"/>
              </a:rPr>
              <a:t>, že mám pod ním vzácného ptáka, že on toho lstivého chlapíka dohoní. Místo toho však jel domů s tím, že ženu nezbije, neboť potkal lidi hloupější, než byla ona.</a:t>
            </a:r>
            <a:endParaRPr lang="cs-CZ" sz="2200" dirty="0">
              <a:latin typeface="+mj-lt"/>
            </a:endParaRPr>
          </a:p>
        </p:txBody>
      </p:sp>
    </p:spTree>
    <p:extLst>
      <p:ext uri="{BB962C8B-B14F-4D97-AF65-F5344CB8AC3E}">
        <p14:creationId xmlns:p14="http://schemas.microsoft.com/office/powerpoint/2010/main" val="3441119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Kmotr Matěj</a:t>
            </a:r>
            <a:endParaRPr lang="cs-CZ" dirty="0"/>
          </a:p>
        </p:txBody>
      </p:sp>
      <p:sp>
        <p:nvSpPr>
          <p:cNvPr id="3" name="Zástupný symbol pro obsah 2"/>
          <p:cNvSpPr>
            <a:spLocks noGrp="1"/>
          </p:cNvSpPr>
          <p:nvPr>
            <p:ph idx="1"/>
          </p:nvPr>
        </p:nvSpPr>
        <p:spPr>
          <a:xfrm>
            <a:off x="457200" y="1600201"/>
            <a:ext cx="7283152" cy="4421088"/>
          </a:xfrm>
        </p:spPr>
        <p:txBody>
          <a:bodyPr>
            <a:normAutofit lnSpcReduction="10000"/>
          </a:bodyPr>
          <a:lstStyle/>
          <a:p>
            <a:pPr marL="0" indent="0">
              <a:buNone/>
            </a:pPr>
            <a:r>
              <a:rPr lang="cs-CZ" dirty="0" smtClean="0">
                <a:solidFill>
                  <a:schemeClr val="bg2">
                    <a:lumMod val="25000"/>
                  </a:schemeClr>
                </a:solidFill>
              </a:rPr>
              <a:t>Matěj šel navštívit kmotra Jíru. Ten se svou manželkou schovali před ním všechno jídlo.  Matěj ale potkal po cestě Jírova syna </a:t>
            </a:r>
            <a:r>
              <a:rPr lang="cs-CZ" dirty="0" err="1" smtClean="0">
                <a:solidFill>
                  <a:schemeClr val="bg2">
                    <a:lumMod val="25000"/>
                  </a:schemeClr>
                </a:solidFill>
              </a:rPr>
              <a:t>Josífka</a:t>
            </a:r>
            <a:r>
              <a:rPr lang="cs-CZ" dirty="0" smtClean="0">
                <a:solidFill>
                  <a:schemeClr val="bg2">
                    <a:lumMod val="25000"/>
                  </a:schemeClr>
                </a:solidFill>
              </a:rPr>
              <a:t>. </a:t>
            </a:r>
            <a:r>
              <a:rPr lang="cs-CZ" dirty="0" err="1" smtClean="0">
                <a:solidFill>
                  <a:schemeClr val="bg2">
                    <a:lumMod val="25000"/>
                  </a:schemeClr>
                </a:solidFill>
              </a:rPr>
              <a:t>Josífek</a:t>
            </a:r>
            <a:r>
              <a:rPr lang="cs-CZ" dirty="0" smtClean="0">
                <a:solidFill>
                  <a:schemeClr val="bg2">
                    <a:lumMod val="25000"/>
                  </a:schemeClr>
                </a:solidFill>
              </a:rPr>
              <a:t> mu vylíčil, kam všechno jídlo schovali. Když přišel Matěj ke kmotrovi, tak jim začal líčit, jak ulovil hada, který měl hlavu jak jejich uložená na kamnech, byl tlustý jak husa, která je na pícce, bílé maso měl jako buchty, co jsou na misníku a dlouhý byl jako klobásy, co leží stočené na zelí v troubě, krve bylo jako piva v těch dvou džbánech, co pod lavicí stojí. Matěj to dobře vyvedl, manželka Jíry nandala jídlo s pitím na stůl a potom až Matěje přivítali.</a:t>
            </a:r>
          </a:p>
          <a:p>
            <a:endParaRPr lang="cs-CZ" dirty="0">
              <a:solidFill>
                <a:schemeClr val="bg2">
                  <a:lumMod val="25000"/>
                </a:schemeClr>
              </a:solidFill>
            </a:endParaRPr>
          </a:p>
        </p:txBody>
      </p:sp>
      <p:pic>
        <p:nvPicPr>
          <p:cNvPr id="4098" name="Picture 2" descr="http://www.abatar.cz/images/pohadkove_obrazky/kmotr_matej_0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260648"/>
            <a:ext cx="2300312" cy="2284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526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 neposlušných </a:t>
            </a:r>
            <a:r>
              <a:rPr lang="cs-CZ" dirty="0" err="1" smtClean="0"/>
              <a:t>kozlatech</a:t>
            </a:r>
            <a:endParaRPr lang="cs-CZ" dirty="0"/>
          </a:p>
        </p:txBody>
      </p:sp>
      <p:sp>
        <p:nvSpPr>
          <p:cNvPr id="3" name="Zástupný symbol pro obsah 2"/>
          <p:cNvSpPr>
            <a:spLocks noGrp="1"/>
          </p:cNvSpPr>
          <p:nvPr>
            <p:ph idx="1"/>
          </p:nvPr>
        </p:nvSpPr>
        <p:spPr/>
        <p:txBody>
          <a:bodyPr/>
          <a:lstStyle/>
          <a:p>
            <a:pPr marL="0" indent="0">
              <a:buNone/>
            </a:pPr>
            <a:r>
              <a:rPr lang="cs-CZ" dirty="0" smtClean="0">
                <a:solidFill>
                  <a:schemeClr val="bg2">
                    <a:lumMod val="25000"/>
                  </a:schemeClr>
                </a:solidFill>
              </a:rPr>
              <a:t>Koza se vydala z domu a upozorňovala své čtyři děti – kůzlata, aby nikomu neotevírali. Jakmile odešla, vrhla se ke dveřím liška a hláskem je požádala, aby jim otevřela, kůzlata jí neotevřela. Podruhé zkoušela. Kůzlata se začala dohadovat, jestli je to maminka nebo ne. Hádka přešla v pranici. Začali se strkat a v zápalu boje vrátka rozervali. Liška vtrhla dovnitř a všechna kůzlata roztrhala.</a:t>
            </a:r>
            <a:endParaRPr lang="cs-CZ" dirty="0">
              <a:solidFill>
                <a:schemeClr val="bg2">
                  <a:lumMod val="25000"/>
                </a:schemeClr>
              </a:solidFill>
            </a:endParaRPr>
          </a:p>
        </p:txBody>
      </p:sp>
      <p:pic>
        <p:nvPicPr>
          <p:cNvPr id="5122" name="Picture 2" descr="http://www.abatar.cz/images/pohadkove_obrazky/neposlusna_kozlatka_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3933056"/>
            <a:ext cx="2571750" cy="2628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013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Chytrá horákyně </a:t>
            </a:r>
            <a:endParaRPr lang="cs-CZ" dirty="0"/>
          </a:p>
        </p:txBody>
      </p:sp>
      <p:sp>
        <p:nvSpPr>
          <p:cNvPr id="3" name="Zástupný symbol pro obsah 2"/>
          <p:cNvSpPr>
            <a:spLocks noGrp="1"/>
          </p:cNvSpPr>
          <p:nvPr>
            <p:ph idx="1"/>
          </p:nvPr>
        </p:nvSpPr>
        <p:spPr>
          <a:xfrm>
            <a:off x="457200" y="1600200"/>
            <a:ext cx="8229600" cy="4853136"/>
          </a:xfrm>
        </p:spPr>
        <p:txBody>
          <a:bodyPr>
            <a:normAutofit lnSpcReduction="10000"/>
          </a:bodyPr>
          <a:lstStyle/>
          <a:p>
            <a:pPr algn="ctr"/>
            <a:r>
              <a:rPr lang="cs-CZ" sz="4000" dirty="0" smtClean="0">
                <a:solidFill>
                  <a:schemeClr val="bg2">
                    <a:lumMod val="25000"/>
                  </a:schemeClr>
                </a:solidFill>
              </a:rPr>
              <a:t>OBSAH</a:t>
            </a:r>
          </a:p>
          <a:p>
            <a:pPr marL="0" indent="0" algn="ctr">
              <a:buNone/>
            </a:pPr>
            <a:r>
              <a:rPr lang="cs-CZ" dirty="0" smtClean="0">
                <a:solidFill>
                  <a:schemeClr val="bg2">
                    <a:lumMod val="25000"/>
                  </a:schemeClr>
                </a:solidFill>
              </a:rPr>
              <a:t>Manka </a:t>
            </a:r>
            <a:r>
              <a:rPr lang="cs-CZ" dirty="0">
                <a:solidFill>
                  <a:schemeClr val="bg2">
                    <a:lumMod val="25000"/>
                  </a:schemeClr>
                </a:solidFill>
              </a:rPr>
              <a:t>je dcerou chudého chalupníka, který se dostane do sporu se svým bohatým bratrem. Díky dceřině důvtipu dostane chalupník to, co mu patří, a ještě vystrojí dceři svatbu. Ta si bere pana soudce, ale musí slíbit, že se mu nebude plést do jeho věcí a soudů. Když však vidí, že její muž rozhodl jednou nespravedlivě, poruší slib a poradí chudému sedlákovi, jak přesvědčit soudce o pravdě. Muž ji za to pošle z domu, ale dovolí ji vzít si s sebou její nejmilejší věc. Chytrá horákyně ho opije a vezme si domů jeho. Soudce ráno musí uznat, že je opravdu chytrá, a spolu se vrací domů.</a:t>
            </a:r>
          </a:p>
        </p:txBody>
      </p:sp>
    </p:spTree>
    <p:extLst>
      <p:ext uri="{BB962C8B-B14F-4D97-AF65-F5344CB8AC3E}">
        <p14:creationId xmlns:p14="http://schemas.microsoft.com/office/powerpoint/2010/main" val="2304894367"/>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3" name="chimes.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7200" y="404664"/>
            <a:ext cx="8229600" cy="5721499"/>
          </a:xfrm>
        </p:spPr>
        <p:txBody>
          <a:bodyPr/>
          <a:lstStyle/>
          <a:p>
            <a:pPr algn="ctr"/>
            <a:r>
              <a:rPr lang="cs-CZ" sz="4000" b="1" dirty="0" smtClean="0">
                <a:solidFill>
                  <a:schemeClr val="bg2">
                    <a:lumMod val="25000"/>
                  </a:schemeClr>
                </a:solidFill>
              </a:rPr>
              <a:t>HLAVNÍ</a:t>
            </a:r>
            <a:r>
              <a:rPr lang="cs-CZ" sz="4000" dirty="0" smtClean="0">
                <a:solidFill>
                  <a:schemeClr val="bg2">
                    <a:lumMod val="25000"/>
                  </a:schemeClr>
                </a:solidFill>
              </a:rPr>
              <a:t> </a:t>
            </a:r>
            <a:r>
              <a:rPr lang="cs-CZ" sz="4000" b="1" dirty="0" smtClean="0">
                <a:solidFill>
                  <a:schemeClr val="bg2">
                    <a:lumMod val="25000"/>
                  </a:schemeClr>
                </a:solidFill>
              </a:rPr>
              <a:t>POSTAVY</a:t>
            </a:r>
          </a:p>
          <a:p>
            <a:pPr>
              <a:buFontTx/>
              <a:buChar char="-"/>
            </a:pPr>
            <a:r>
              <a:rPr lang="cs-CZ" sz="3200" dirty="0" smtClean="0">
                <a:solidFill>
                  <a:schemeClr val="bg2">
                    <a:lumMod val="25000"/>
                  </a:schemeClr>
                </a:solidFill>
              </a:rPr>
              <a:t>MANKA</a:t>
            </a:r>
          </a:p>
          <a:p>
            <a:pPr>
              <a:buFontTx/>
              <a:buChar char="-"/>
            </a:pPr>
            <a:r>
              <a:rPr lang="cs-CZ" sz="3200" dirty="0" smtClean="0">
                <a:solidFill>
                  <a:schemeClr val="bg2">
                    <a:lumMod val="25000"/>
                  </a:schemeClr>
                </a:solidFill>
              </a:rPr>
              <a:t>SOUDCE</a:t>
            </a:r>
          </a:p>
          <a:p>
            <a:pPr>
              <a:buFontTx/>
              <a:buChar char="-"/>
            </a:pPr>
            <a:r>
              <a:rPr lang="cs-CZ" sz="3200" dirty="0" smtClean="0">
                <a:solidFill>
                  <a:schemeClr val="bg2">
                    <a:lumMod val="25000"/>
                  </a:schemeClr>
                </a:solidFill>
              </a:rPr>
              <a:t>CHALUPNÍK</a:t>
            </a:r>
            <a:endParaRPr lang="cs-CZ" sz="2000" dirty="0" smtClean="0">
              <a:solidFill>
                <a:schemeClr val="bg2">
                  <a:lumMod val="25000"/>
                </a:schemeClr>
              </a:solidFill>
            </a:endParaRPr>
          </a:p>
          <a:p>
            <a:pPr>
              <a:buFontTx/>
              <a:buChar char="-"/>
            </a:pPr>
            <a:r>
              <a:rPr lang="cs-CZ" sz="3200" dirty="0" smtClean="0">
                <a:solidFill>
                  <a:schemeClr val="bg2">
                    <a:lumMod val="25000"/>
                  </a:schemeClr>
                </a:solidFill>
              </a:rPr>
              <a:t>CHALUPNÍKOVA ŽENA</a:t>
            </a:r>
          </a:p>
          <a:p>
            <a:pPr>
              <a:buFontTx/>
              <a:buChar char="-"/>
            </a:pPr>
            <a:r>
              <a:rPr lang="cs-CZ" sz="3200" dirty="0" smtClean="0">
                <a:solidFill>
                  <a:schemeClr val="bg2">
                    <a:lumMod val="25000"/>
                  </a:schemeClr>
                </a:solidFill>
              </a:rPr>
              <a:t>STRÝC</a:t>
            </a:r>
          </a:p>
          <a:p>
            <a:pPr>
              <a:buFontTx/>
              <a:buChar char="-"/>
            </a:pPr>
            <a:r>
              <a:rPr lang="cs-CZ" sz="3200" dirty="0" smtClean="0">
                <a:solidFill>
                  <a:schemeClr val="bg2">
                    <a:lumMod val="25000"/>
                  </a:schemeClr>
                </a:solidFill>
              </a:rPr>
              <a:t>SEDLÁK</a:t>
            </a:r>
          </a:p>
          <a:p>
            <a:pPr>
              <a:buFontTx/>
              <a:buChar char="-"/>
            </a:pPr>
            <a:endParaRPr lang="cs-CZ" dirty="0" smtClean="0">
              <a:solidFill>
                <a:schemeClr val="bg2">
                  <a:lumMod val="25000"/>
                </a:schemeClr>
              </a:solidFill>
            </a:endParaRPr>
          </a:p>
          <a:p>
            <a:pPr>
              <a:buFontTx/>
              <a:buChar char="-"/>
            </a:pPr>
            <a:endParaRPr lang="cs-CZ" dirty="0" smtClean="0">
              <a:solidFill>
                <a:schemeClr val="bg2">
                  <a:lumMod val="25000"/>
                </a:schemeClr>
              </a:solidFill>
            </a:endParaRPr>
          </a:p>
          <a:p>
            <a:pPr marL="0" indent="0">
              <a:buNone/>
            </a:pPr>
            <a:endParaRPr lang="cs-CZ" dirty="0">
              <a:solidFill>
                <a:schemeClr val="bg2">
                  <a:lumMod val="25000"/>
                </a:schemeClr>
              </a:solidFill>
            </a:endParaRPr>
          </a:p>
        </p:txBody>
      </p:sp>
    </p:spTree>
    <p:extLst>
      <p:ext uri="{BB962C8B-B14F-4D97-AF65-F5344CB8AC3E}">
        <p14:creationId xmlns:p14="http://schemas.microsoft.com/office/powerpoint/2010/main" val="2679660983"/>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3" name="chimes.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0" y="260648"/>
            <a:ext cx="5724128" cy="3816424"/>
          </a:xfrm>
        </p:spPr>
        <p:txBody>
          <a:bodyPr>
            <a:normAutofit/>
          </a:bodyPr>
          <a:lstStyle/>
          <a:p>
            <a:pPr algn="ctr"/>
            <a:r>
              <a:rPr lang="cs-CZ" sz="4000" b="1" dirty="0" smtClean="0">
                <a:solidFill>
                  <a:schemeClr val="bg2">
                    <a:lumMod val="25000"/>
                  </a:schemeClr>
                </a:solidFill>
              </a:rPr>
              <a:t>ÚRYVEK</a:t>
            </a:r>
            <a:endParaRPr lang="cs-CZ" sz="4000" b="1" dirty="0">
              <a:solidFill>
                <a:schemeClr val="bg2">
                  <a:lumMod val="25000"/>
                </a:schemeClr>
              </a:solidFill>
            </a:endParaRPr>
          </a:p>
          <a:p>
            <a:pPr marL="0" indent="0">
              <a:buNone/>
            </a:pPr>
            <a:r>
              <a:rPr lang="cs-CZ" dirty="0" smtClean="0">
                <a:solidFill>
                  <a:schemeClr val="bg2">
                    <a:lumMod val="25000"/>
                  </a:schemeClr>
                </a:solidFill>
              </a:rPr>
              <a:t>"</a:t>
            </a:r>
            <a:r>
              <a:rPr lang="cs-CZ" dirty="0">
                <a:solidFill>
                  <a:schemeClr val="bg2">
                    <a:lumMod val="25000"/>
                  </a:schemeClr>
                </a:solidFill>
              </a:rPr>
              <a:t>Čert aby ty soudy vzal, teď jsem v </a:t>
            </a:r>
            <a:r>
              <a:rPr lang="cs-CZ" dirty="0" err="1">
                <a:solidFill>
                  <a:schemeClr val="bg2">
                    <a:lumMod val="25000"/>
                  </a:schemeClr>
                </a:solidFill>
              </a:rPr>
              <a:t>bryndě</a:t>
            </a:r>
            <a:r>
              <a:rPr lang="cs-CZ" dirty="0">
                <a:solidFill>
                  <a:schemeClr val="bg2">
                    <a:lumMod val="25000"/>
                  </a:schemeClr>
                </a:solidFill>
              </a:rPr>
              <a:t>," řekl sedlák a hodil tchořovkou u stůl.</a:t>
            </a:r>
          </a:p>
          <a:p>
            <a:pPr marL="0" indent="0">
              <a:buNone/>
            </a:pPr>
            <a:r>
              <a:rPr lang="cs-CZ" dirty="0">
                <a:solidFill>
                  <a:schemeClr val="bg2">
                    <a:lumMod val="25000"/>
                  </a:schemeClr>
                </a:solidFill>
              </a:rPr>
              <a:t>"No a proč, co se ti stalo, prohrál jsi</a:t>
            </a:r>
            <a:r>
              <a:rPr lang="cs-CZ" dirty="0" smtClean="0">
                <a:solidFill>
                  <a:schemeClr val="bg2">
                    <a:lumMod val="25000"/>
                  </a:schemeClr>
                </a:solidFill>
              </a:rPr>
              <a:t>?"</a:t>
            </a:r>
            <a:r>
              <a:rPr lang="cs-CZ" dirty="0">
                <a:solidFill>
                  <a:schemeClr val="bg2">
                    <a:lumMod val="25000"/>
                  </a:schemeClr>
                </a:solidFill>
              </a:rPr>
              <a:t> </a:t>
            </a:r>
            <a:endParaRPr lang="cs-CZ" dirty="0" smtClean="0">
              <a:solidFill>
                <a:schemeClr val="bg2">
                  <a:lumMod val="25000"/>
                </a:schemeClr>
              </a:solidFill>
            </a:endParaRPr>
          </a:p>
          <a:p>
            <a:pPr marL="0" indent="0">
              <a:buNone/>
            </a:pPr>
            <a:r>
              <a:rPr lang="cs-CZ" dirty="0" smtClean="0">
                <a:solidFill>
                  <a:schemeClr val="bg2">
                    <a:lumMod val="25000"/>
                  </a:schemeClr>
                </a:solidFill>
              </a:rPr>
              <a:t>„</a:t>
            </a:r>
            <a:r>
              <a:rPr lang="cs-CZ" dirty="0">
                <a:solidFill>
                  <a:schemeClr val="bg2">
                    <a:lumMod val="25000"/>
                  </a:schemeClr>
                </a:solidFill>
              </a:rPr>
              <a:t>Co prohrál! Neprohrál, ale co nejspíše </a:t>
            </a:r>
            <a:r>
              <a:rPr lang="cs-CZ" dirty="0" err="1">
                <a:solidFill>
                  <a:schemeClr val="bg2">
                    <a:lumMod val="25000"/>
                  </a:schemeClr>
                </a:solidFill>
              </a:rPr>
              <a:t>teprv</a:t>
            </a:r>
            <a:r>
              <a:rPr lang="cs-CZ" dirty="0">
                <a:solidFill>
                  <a:schemeClr val="bg2">
                    <a:lumMod val="25000"/>
                  </a:schemeClr>
                </a:solidFill>
              </a:rPr>
              <a:t> prohraju. Prokurátor mně dal </a:t>
            </a:r>
            <a:r>
              <a:rPr lang="cs-CZ" dirty="0" err="1" smtClean="0">
                <a:solidFill>
                  <a:schemeClr val="bg2">
                    <a:lumMod val="25000"/>
                  </a:schemeClr>
                </a:solidFill>
              </a:rPr>
              <a:t>hádačku</a:t>
            </a:r>
            <a:r>
              <a:rPr lang="cs-CZ" dirty="0" smtClean="0">
                <a:solidFill>
                  <a:schemeClr val="bg2">
                    <a:lumMod val="25000"/>
                  </a:schemeClr>
                </a:solidFill>
              </a:rPr>
              <a:t>:</a:t>
            </a:r>
            <a:endParaRPr lang="cs-CZ" dirty="0">
              <a:solidFill>
                <a:schemeClr val="bg2">
                  <a:lumMod val="25000"/>
                </a:schemeClr>
              </a:solidFill>
            </a:endParaRPr>
          </a:p>
          <a:p>
            <a:pPr marL="0" indent="0">
              <a:buNone/>
            </a:pPr>
            <a:endParaRPr lang="cs-CZ" dirty="0"/>
          </a:p>
        </p:txBody>
      </p:sp>
      <p:pic>
        <p:nvPicPr>
          <p:cNvPr id="1030" name="Picture 6" descr="pohádka: Chytrá Horákyně"/>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4357" y="363069"/>
            <a:ext cx="3569643" cy="2880320"/>
          </a:xfrm>
          <a:prstGeom prst="rect">
            <a:avLst/>
          </a:prstGeom>
          <a:noFill/>
          <a:extLst>
            <a:ext uri="{909E8E84-426E-40DD-AFC4-6F175D3DCCD1}">
              <a14:hiddenFill xmlns:a14="http://schemas.microsoft.com/office/drawing/2010/main">
                <a:solidFill>
                  <a:srgbClr val="FFFFFF"/>
                </a:solidFill>
              </a14:hiddenFill>
            </a:ext>
          </a:extLst>
        </p:spPr>
      </p:pic>
      <p:sp>
        <p:nvSpPr>
          <p:cNvPr id="4" name="TextovéPole 3"/>
          <p:cNvSpPr txBox="1"/>
          <p:nvPr/>
        </p:nvSpPr>
        <p:spPr>
          <a:xfrm>
            <a:off x="35496" y="3645024"/>
            <a:ext cx="8424936" cy="2585323"/>
          </a:xfrm>
          <a:prstGeom prst="rect">
            <a:avLst/>
          </a:prstGeom>
          <a:noFill/>
        </p:spPr>
        <p:txBody>
          <a:bodyPr wrap="square" rtlCol="0">
            <a:spAutoFit/>
          </a:bodyPr>
          <a:lstStyle/>
          <a:p>
            <a:r>
              <a:rPr lang="cs-CZ" sz="2400" dirty="0" smtClean="0">
                <a:solidFill>
                  <a:schemeClr val="bg2">
                    <a:lumMod val="25000"/>
                  </a:schemeClr>
                </a:solidFill>
                <a:latin typeface="+mj-lt"/>
              </a:rPr>
              <a:t>Co </a:t>
            </a:r>
            <a:r>
              <a:rPr lang="cs-CZ" sz="2400" dirty="0">
                <a:solidFill>
                  <a:schemeClr val="bg2">
                    <a:lumMod val="25000"/>
                  </a:schemeClr>
                </a:solidFill>
                <a:latin typeface="+mj-lt"/>
              </a:rPr>
              <a:t>je nejbystřejšího, co nejsladšího a co nejbohatšího?' Jestli to uhodnu, zachovám jalovici."</a:t>
            </a:r>
          </a:p>
          <a:p>
            <a:r>
              <a:rPr lang="cs-CZ" sz="2400" dirty="0">
                <a:solidFill>
                  <a:schemeClr val="bg2">
                    <a:lumMod val="25000"/>
                  </a:schemeClr>
                </a:solidFill>
                <a:latin typeface="+mj-lt"/>
              </a:rPr>
              <a:t>"To jsou věci s </a:t>
            </a:r>
            <a:r>
              <a:rPr lang="cs-CZ" sz="2400" dirty="0" err="1">
                <a:solidFill>
                  <a:schemeClr val="bg2">
                    <a:lumMod val="25000"/>
                  </a:schemeClr>
                </a:solidFill>
                <a:latin typeface="+mj-lt"/>
              </a:rPr>
              <a:t>hádačkou</a:t>
            </a:r>
            <a:r>
              <a:rPr lang="cs-CZ" sz="2400" dirty="0">
                <a:solidFill>
                  <a:schemeClr val="bg2">
                    <a:lumMod val="25000"/>
                  </a:schemeClr>
                </a:solidFill>
                <a:latin typeface="+mj-lt"/>
              </a:rPr>
              <a:t>. Já ji sama uhodnu. Co by mohlo být bystřejšího nad našeho černého špicla, co sladšího nad náš sud medu, co bohatšího nad naši truhlu tolarů?"</a:t>
            </a:r>
          </a:p>
          <a:p>
            <a:endParaRPr lang="cs-CZ" dirty="0"/>
          </a:p>
        </p:txBody>
      </p:sp>
    </p:spTree>
    <p:extLst>
      <p:ext uri="{BB962C8B-B14F-4D97-AF65-F5344CB8AC3E}">
        <p14:creationId xmlns:p14="http://schemas.microsoft.com/office/powerpoint/2010/main" val="1819288974"/>
      </p:ext>
    </p:extLst>
  </p:cSld>
  <p:clrMapOvr>
    <a:masterClrMapping/>
  </p:clrMapOvr>
  <mc:AlternateContent xmlns:mc="http://schemas.openxmlformats.org/markup-compatibility/2006" xmlns:p14="http://schemas.microsoft.com/office/powerpoint/2010/main">
    <mc:Choice Requires="p14">
      <p:transition spd="slow" p14:dur="800">
        <p:circle/>
        <p:sndAc>
          <p:stSnd>
            <p:snd r:embed="rId2" name="chimes.wav"/>
          </p:stSnd>
        </p:sndAc>
      </p:transition>
    </mc:Choice>
    <mc:Fallback xmlns="">
      <p:transition spd="slow">
        <p:circle/>
        <p:sndAc>
          <p:stSnd>
            <p:snd r:embed="rId4" name="chimes.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kutivní">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kutivní">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kutivní">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68</TotalTime>
  <Words>610</Words>
  <Application>Microsoft Office PowerPoint</Application>
  <PresentationFormat>Předvádění na obrazovce (4:3)</PresentationFormat>
  <Paragraphs>50</Paragraphs>
  <Slides>10</Slides>
  <Notes>1</Notes>
  <HiddenSlides>0</HiddenSlides>
  <MMClips>0</MMClips>
  <ScaleCrop>false</ScaleCrop>
  <HeadingPairs>
    <vt:vector size="4" baseType="variant">
      <vt:variant>
        <vt:lpstr>Motiv</vt:lpstr>
      </vt:variant>
      <vt:variant>
        <vt:i4>1</vt:i4>
      </vt:variant>
      <vt:variant>
        <vt:lpstr>Nadpisy snímků</vt:lpstr>
      </vt:variant>
      <vt:variant>
        <vt:i4>10</vt:i4>
      </vt:variant>
    </vt:vector>
  </HeadingPairs>
  <TitlesOfParts>
    <vt:vector size="11" baseType="lpstr">
      <vt:lpstr>Exekutivní</vt:lpstr>
      <vt:lpstr>Výběr z českých pohádek a povídek</vt:lpstr>
      <vt:lpstr>Prezentace aplikace PowerPoint</vt:lpstr>
      <vt:lpstr>Čert a Káča</vt:lpstr>
      <vt:lpstr>Kdo je hloupější?</vt:lpstr>
      <vt:lpstr>Kmotr Matěj</vt:lpstr>
      <vt:lpstr>O neposlušných kozlatech</vt:lpstr>
      <vt:lpstr>Chytrá horákyně </vt:lpstr>
      <vt:lpstr>Prezentace aplikace PowerPoint</vt:lpstr>
      <vt:lpstr>Prezentace aplikace PowerPoint</vt:lpstr>
      <vt:lpstr>Zdroje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Výběr z českých pohádek a povídek</dc:title>
  <dc:creator>Martina Ivanova</dc:creator>
  <cp:lastModifiedBy>Martina Ivanova</cp:lastModifiedBy>
  <cp:revision>9</cp:revision>
  <dcterms:created xsi:type="dcterms:W3CDTF">2014-06-21T13:20:11Z</dcterms:created>
  <dcterms:modified xsi:type="dcterms:W3CDTF">2014-06-21T15:19:18Z</dcterms:modified>
</cp:coreProperties>
</file>