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27F97BB-C833-4FB7-BDE5-3F7075034690}" styleName="Styl s motivem 2 – zvýraznění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912C8C85-51F0-491E-9774-3900AFEF0FD7}" styleName="Světlý styl 2 – zvýraznění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5A111915-BE36-4E01-A7E5-04B1672EAD32}" styleName="Světlý styl 2 – zvýraznění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72833802-FEF1-4C79-8D5D-14CF1EAF98D9}" styleName="Světlý styl 2 – zvýraznění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69012ECD-51FC-41F1-AA8D-1B2483CD663E}" styleName="Světlý styl 2 – zvýraznění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BC89EF96-8CEA-46FF-86C4-4CE0E7609802}" styleName="Světlý styl 3 – zvýraznění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Se&#353;it1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</c:title>
    <c:autoTitleDeleted val="0"/>
    <c:plotArea>
      <c:layout/>
      <c:barChart>
        <c:barDir val="bar"/>
        <c:grouping val="clustered"/>
        <c:varyColors val="0"/>
        <c:ser>
          <c:idx val="1"/>
          <c:order val="0"/>
          <c:tx>
            <c:strRef>
              <c:f>List1!$C$1</c:f>
              <c:strCache>
                <c:ptCount val="1"/>
                <c:pt idx="0">
                  <c:v>Doba čtení (sekundy)</c:v>
                </c:pt>
              </c:strCache>
            </c:strRef>
          </c:tx>
          <c:invertIfNegative val="0"/>
          <c:cat>
            <c:strRef>
              <c:f>List1!$A$2:$A$6</c:f>
              <c:strCache>
                <c:ptCount val="5"/>
                <c:pt idx="0">
                  <c:v>Hrnečku, vař!</c:v>
                </c:pt>
                <c:pt idx="1">
                  <c:v>Tři zlaté vlasy děda Vševěda</c:v>
                </c:pt>
                <c:pt idx="2">
                  <c:v>Zlatovláska</c:v>
                </c:pt>
                <c:pt idx="3">
                  <c:v>O neposlušných kozlatech</c:v>
                </c:pt>
                <c:pt idx="4">
                  <c:v>Pohádka o Palečkovi</c:v>
                </c:pt>
              </c:strCache>
            </c:strRef>
          </c:cat>
          <c:val>
            <c:numRef>
              <c:f>List1!$C$2:$C$6</c:f>
              <c:numCache>
                <c:formatCode>0.0</c:formatCode>
                <c:ptCount val="5"/>
                <c:pt idx="0">
                  <c:v>384.59999999999997</c:v>
                </c:pt>
                <c:pt idx="1">
                  <c:v>1483.8</c:v>
                </c:pt>
                <c:pt idx="2">
                  <c:v>1195.8</c:v>
                </c:pt>
                <c:pt idx="3">
                  <c:v>132</c:v>
                </c:pt>
                <c:pt idx="4">
                  <c:v>426.59999999999997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34579200"/>
        <c:axId val="145581760"/>
      </c:barChart>
      <c:catAx>
        <c:axId val="134579200"/>
        <c:scaling>
          <c:orientation val="minMax"/>
        </c:scaling>
        <c:delete val="0"/>
        <c:axPos val="l"/>
        <c:majorTickMark val="out"/>
        <c:minorTickMark val="none"/>
        <c:tickLblPos val="nextTo"/>
        <c:crossAx val="145581760"/>
        <c:crosses val="autoZero"/>
        <c:auto val="1"/>
        <c:lblAlgn val="ctr"/>
        <c:lblOffset val="100"/>
        <c:noMultiLvlLbl val="0"/>
      </c:catAx>
      <c:valAx>
        <c:axId val="145581760"/>
        <c:scaling>
          <c:orientation val="minMax"/>
        </c:scaling>
        <c:delete val="0"/>
        <c:axPos val="b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cs-CZ"/>
                  <a:t>sekundy</a:t>
                </a:r>
              </a:p>
            </c:rich>
          </c:tx>
          <c:layout/>
          <c:overlay val="0"/>
        </c:title>
        <c:numFmt formatCode="0.0" sourceLinked="1"/>
        <c:majorTickMark val="out"/>
        <c:minorTickMark val="none"/>
        <c:tickLblPos val="nextTo"/>
        <c:crossAx val="134579200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7AD1CB-2D00-4CD1-B397-C46F2235090C}" type="datetimeFigureOut">
              <a:rPr lang="cs-CZ" smtClean="0"/>
              <a:t>21.6.2014</a:t>
            </a:fld>
            <a:endParaRPr lang="cs-CZ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5CBE14E-E34A-4971-8905-E0849A96962C}" type="slidenum">
              <a:rPr lang="cs-CZ" smtClean="0"/>
              <a:t>‹#›</a:t>
            </a:fld>
            <a:endParaRPr lang="cs-CZ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7AD1CB-2D00-4CD1-B397-C46F2235090C}" type="datetimeFigureOut">
              <a:rPr lang="cs-CZ" smtClean="0"/>
              <a:t>21.6.2014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CBE14E-E34A-4971-8905-E0849A96962C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7AD1CB-2D00-4CD1-B397-C46F2235090C}" type="datetimeFigureOut">
              <a:rPr lang="cs-CZ" smtClean="0"/>
              <a:t>21.6.2014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CBE14E-E34A-4971-8905-E0849A96962C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7AD1CB-2D00-4CD1-B397-C46F2235090C}" type="datetimeFigureOut">
              <a:rPr lang="cs-CZ" smtClean="0"/>
              <a:t>21.6.2014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CBE14E-E34A-4971-8905-E0849A96962C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7AD1CB-2D00-4CD1-B397-C46F2235090C}" type="datetimeFigureOut">
              <a:rPr lang="cs-CZ" smtClean="0"/>
              <a:t>21.6.2014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CBE14E-E34A-4971-8905-E0849A96962C}" type="slidenum">
              <a:rPr lang="cs-CZ" smtClean="0"/>
              <a:t>‹#›</a:t>
            </a:fld>
            <a:endParaRPr lang="cs-CZ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7AD1CB-2D00-4CD1-B397-C46F2235090C}" type="datetimeFigureOut">
              <a:rPr lang="cs-CZ" smtClean="0"/>
              <a:t>21.6.2014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CBE14E-E34A-4971-8905-E0849A96962C}" type="slidenum">
              <a:rPr lang="cs-CZ" smtClean="0"/>
              <a:t>‹#›</a:t>
            </a:fld>
            <a:endParaRPr lang="cs-CZ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7AD1CB-2D00-4CD1-B397-C46F2235090C}" type="datetimeFigureOut">
              <a:rPr lang="cs-CZ" smtClean="0"/>
              <a:t>21.6.2014</a:t>
            </a:fld>
            <a:endParaRPr lang="cs-C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CBE14E-E34A-4971-8905-E0849A96962C}" type="slidenum">
              <a:rPr lang="cs-CZ" smtClean="0"/>
              <a:t>‹#›</a:t>
            </a:fld>
            <a:endParaRPr lang="cs-CZ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7AD1CB-2D00-4CD1-B397-C46F2235090C}" type="datetimeFigureOut">
              <a:rPr lang="cs-CZ" smtClean="0"/>
              <a:t>21.6.2014</a:t>
            </a:fld>
            <a:endParaRPr lang="cs-C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CBE14E-E34A-4971-8905-E0849A96962C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7AD1CB-2D00-4CD1-B397-C46F2235090C}" type="datetimeFigureOut">
              <a:rPr lang="cs-CZ" smtClean="0"/>
              <a:t>21.6.2014</a:t>
            </a:fld>
            <a:endParaRPr lang="cs-C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CBE14E-E34A-4971-8905-E0849A96962C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7AD1CB-2D00-4CD1-B397-C46F2235090C}" type="datetimeFigureOut">
              <a:rPr lang="cs-CZ" smtClean="0"/>
              <a:t>21.6.2014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CBE14E-E34A-4971-8905-E0849A96962C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smtClean="0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7AD1CB-2D00-4CD1-B397-C46F2235090C}" type="datetimeFigureOut">
              <a:rPr lang="cs-CZ" smtClean="0"/>
              <a:t>21.6.2014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CBE14E-E34A-4971-8905-E0849A96962C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387AD1CB-2D00-4CD1-B397-C46F2235090C}" type="datetimeFigureOut">
              <a:rPr lang="cs-CZ" smtClean="0"/>
              <a:t>21.6.2014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45CBE14E-E34A-4971-8905-E0849A96962C}" type="slidenum">
              <a:rPr lang="cs-CZ" smtClean="0"/>
              <a:t>‹#›</a:t>
            </a:fld>
            <a:endParaRPr lang="cs-CZ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 smtClean="0"/>
              <a:t>Z pohádky do pohádky</a:t>
            </a: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 smtClean="0"/>
              <a:t>Karel Jaromír Erben, Božena Němcová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890056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Hrnečku, vař!</a:t>
            </a:r>
            <a:endParaRPr lang="cs-CZ" dirty="0"/>
          </a:p>
        </p:txBody>
      </p:sp>
      <p:pic>
        <p:nvPicPr>
          <p:cNvPr id="6" name="Zástupný symbol pro obsah 5" descr="http://pohadkyprodeti.diafilm.cz/wp-content/gallery/diapas/400hrnecku_var/10.jp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2636912"/>
            <a:ext cx="5976664" cy="3672408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TextovéPole 6"/>
          <p:cNvSpPr txBox="1"/>
          <p:nvPr/>
        </p:nvSpPr>
        <p:spPr>
          <a:xfrm>
            <a:off x="467544" y="1772816"/>
            <a:ext cx="38164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dirty="0" smtClean="0"/>
              <a:t>Autor: Karel Jaromír Erben</a:t>
            </a:r>
            <a:endParaRPr lang="cs-CZ" sz="2000" dirty="0"/>
          </a:p>
        </p:txBody>
      </p:sp>
    </p:spTree>
    <p:extLst>
      <p:ext uri="{BB962C8B-B14F-4D97-AF65-F5344CB8AC3E}">
        <p14:creationId xmlns:p14="http://schemas.microsoft.com/office/powerpoint/2010/main" val="2208708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Tři zlaté vlasy děda Vševěda</a:t>
            </a:r>
            <a:endParaRPr lang="cs-CZ" dirty="0"/>
          </a:p>
        </p:txBody>
      </p:sp>
      <p:sp>
        <p:nvSpPr>
          <p:cNvPr id="7" name="TextovéPole 6"/>
          <p:cNvSpPr txBox="1"/>
          <p:nvPr/>
        </p:nvSpPr>
        <p:spPr>
          <a:xfrm>
            <a:off x="467544" y="1772816"/>
            <a:ext cx="38164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dirty="0" smtClean="0"/>
              <a:t>Autor: Karel Jaromír Erben</a:t>
            </a:r>
            <a:endParaRPr lang="cs-CZ" sz="2000" dirty="0"/>
          </a:p>
        </p:txBody>
      </p:sp>
      <p:pic>
        <p:nvPicPr>
          <p:cNvPr id="8" name="Zástupný symbol pro obsah 7" descr="http://pohadkyprodeti.diafilm.cz/wp-content/gallery/diapas/505tri_zlate_vlasy_deda_vseveda/09.jp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8" y="2636912"/>
            <a:ext cx="4968552" cy="331236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567938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Zlatovláska</a:t>
            </a:r>
            <a:endParaRPr lang="cs-CZ" dirty="0"/>
          </a:p>
        </p:txBody>
      </p:sp>
      <p:sp>
        <p:nvSpPr>
          <p:cNvPr id="7" name="TextovéPole 6"/>
          <p:cNvSpPr txBox="1"/>
          <p:nvPr/>
        </p:nvSpPr>
        <p:spPr>
          <a:xfrm>
            <a:off x="467544" y="1772816"/>
            <a:ext cx="38164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Autor: Karel Jaromír Erben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 dirty="0"/>
          </a:p>
        </p:txBody>
      </p:sp>
      <p:pic>
        <p:nvPicPr>
          <p:cNvPr id="6" name="Obrázek 5" descr="http://pohadkyprodeti.diafilm.cz/wp-content/gallery/diafilm/027zlatovlaska/36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2492896"/>
            <a:ext cx="4884191" cy="331236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925697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O neposlušných </a:t>
            </a:r>
            <a:r>
              <a:rPr lang="cs-CZ" dirty="0" err="1" smtClean="0"/>
              <a:t>kozlatech</a:t>
            </a:r>
            <a:endParaRPr lang="cs-CZ" dirty="0"/>
          </a:p>
        </p:txBody>
      </p:sp>
      <p:sp>
        <p:nvSpPr>
          <p:cNvPr id="7" name="TextovéPole 6"/>
          <p:cNvSpPr txBox="1"/>
          <p:nvPr/>
        </p:nvSpPr>
        <p:spPr>
          <a:xfrm>
            <a:off x="467544" y="1772816"/>
            <a:ext cx="38164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Autor: Božena Němcová</a:t>
            </a:r>
            <a:endParaRPr lang="cs-CZ" dirty="0"/>
          </a:p>
        </p:txBody>
      </p:sp>
      <p:pic>
        <p:nvPicPr>
          <p:cNvPr id="8" name="Obrázek 7" descr="http://pohadkyprodeti.diafilm.cz/wp-content/gallery/diapas/002o_neposlusnych_kuzlatkach/10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6" y="2852936"/>
            <a:ext cx="4968552" cy="323106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398336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Pohádka o Palečkovi</a:t>
            </a:r>
            <a:endParaRPr lang="cs-CZ" dirty="0"/>
          </a:p>
        </p:txBody>
      </p:sp>
      <p:sp>
        <p:nvSpPr>
          <p:cNvPr id="7" name="TextovéPole 6"/>
          <p:cNvSpPr txBox="1"/>
          <p:nvPr/>
        </p:nvSpPr>
        <p:spPr>
          <a:xfrm>
            <a:off x="467544" y="1772816"/>
            <a:ext cx="38164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Autor: Božena Němcová</a:t>
            </a:r>
            <a:endParaRPr lang="cs-CZ" dirty="0"/>
          </a:p>
        </p:txBody>
      </p:sp>
      <p:pic>
        <p:nvPicPr>
          <p:cNvPr id="5" name="Obrázek 4" descr="http://pohadkyprodeti.diafilm.cz/wp-content/gallery/diapas/258o_paleckovi/03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8" y="2636912"/>
            <a:ext cx="4824536" cy="338437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442823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600200"/>
          </a:xfrm>
        </p:spPr>
        <p:txBody>
          <a:bodyPr/>
          <a:lstStyle/>
          <a:p>
            <a:r>
              <a:rPr lang="cs-CZ" dirty="0" smtClean="0"/>
              <a:t>Srovnání počtů slov</a:t>
            </a:r>
            <a:br>
              <a:rPr lang="cs-CZ" dirty="0" smtClean="0"/>
            </a:br>
            <a:r>
              <a:rPr lang="cs-CZ" dirty="0" smtClean="0"/>
              <a:t> a délky čtení</a:t>
            </a:r>
            <a:endParaRPr lang="cs-CZ" dirty="0"/>
          </a:p>
        </p:txBody>
      </p:sp>
      <p:graphicFrame>
        <p:nvGraphicFramePr>
          <p:cNvPr id="4" name="Tabulk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74820559"/>
              </p:ext>
            </p:extLst>
          </p:nvPr>
        </p:nvGraphicFramePr>
        <p:xfrm>
          <a:off x="827584" y="2492896"/>
          <a:ext cx="7488832" cy="2592288"/>
        </p:xfrm>
        <a:graphic>
          <a:graphicData uri="http://schemas.openxmlformats.org/drawingml/2006/table">
            <a:tbl>
              <a:tblPr>
                <a:tableStyleId>{BC89EF96-8CEA-46FF-86C4-4CE0E7609802}</a:tableStyleId>
              </a:tblPr>
              <a:tblGrid>
                <a:gridCol w="3536525"/>
                <a:gridCol w="1292840"/>
                <a:gridCol w="2659467"/>
              </a:tblGrid>
              <a:tr h="432048">
                <a:tc>
                  <a:txBody>
                    <a:bodyPr/>
                    <a:lstStyle/>
                    <a:p>
                      <a:pPr algn="l" fontAlgn="b"/>
                      <a:r>
                        <a:rPr lang="cs-CZ" sz="1800" u="none" strike="noStrike" dirty="0">
                          <a:effectLst/>
                        </a:rPr>
                        <a:t>Titul</a:t>
                      </a:r>
                      <a:endParaRPr lang="cs-CZ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800" u="none" strike="noStrike" dirty="0">
                          <a:effectLst/>
                        </a:rPr>
                        <a:t>Počet slov</a:t>
                      </a:r>
                      <a:endParaRPr lang="cs-CZ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800" u="none" strike="noStrike" dirty="0">
                          <a:effectLst/>
                        </a:rPr>
                        <a:t>Doba čtení (sekundy)</a:t>
                      </a:r>
                      <a:endParaRPr lang="cs-CZ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432048">
                <a:tc>
                  <a:txBody>
                    <a:bodyPr/>
                    <a:lstStyle/>
                    <a:p>
                      <a:pPr algn="l" fontAlgn="b"/>
                      <a:r>
                        <a:rPr lang="cs-CZ" sz="1800" u="none" strike="noStrike" dirty="0">
                          <a:effectLst/>
                        </a:rPr>
                        <a:t>Hrnečku, vař!</a:t>
                      </a:r>
                      <a:endParaRPr lang="cs-CZ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800" u="none" strike="noStrike" dirty="0">
                          <a:effectLst/>
                        </a:rPr>
                        <a:t>641</a:t>
                      </a:r>
                      <a:endParaRPr lang="cs-CZ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800" u="none" strike="noStrike" dirty="0">
                          <a:effectLst/>
                        </a:rPr>
                        <a:t>384,6</a:t>
                      </a:r>
                      <a:endParaRPr lang="cs-CZ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432048">
                <a:tc>
                  <a:txBody>
                    <a:bodyPr/>
                    <a:lstStyle/>
                    <a:p>
                      <a:pPr algn="l" fontAlgn="b"/>
                      <a:r>
                        <a:rPr lang="cs-CZ" sz="1800" u="none" strike="noStrike" dirty="0">
                          <a:effectLst/>
                        </a:rPr>
                        <a:t>Tři zlaté vlasy děda Vševěda</a:t>
                      </a:r>
                      <a:endParaRPr lang="cs-CZ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800" u="none" strike="noStrike">
                          <a:effectLst/>
                        </a:rPr>
                        <a:t>2473</a:t>
                      </a:r>
                      <a:endParaRPr lang="cs-CZ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800" u="none" strike="noStrike">
                          <a:effectLst/>
                        </a:rPr>
                        <a:t>1483,8</a:t>
                      </a:r>
                      <a:endParaRPr lang="cs-CZ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432048">
                <a:tc>
                  <a:txBody>
                    <a:bodyPr/>
                    <a:lstStyle/>
                    <a:p>
                      <a:pPr algn="l" fontAlgn="b"/>
                      <a:r>
                        <a:rPr lang="cs-CZ" sz="1800" u="none" strike="noStrike">
                          <a:effectLst/>
                        </a:rPr>
                        <a:t>Zlatovláska</a:t>
                      </a:r>
                      <a:endParaRPr lang="cs-CZ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800" u="none" strike="noStrike">
                          <a:effectLst/>
                        </a:rPr>
                        <a:t>1993</a:t>
                      </a:r>
                      <a:endParaRPr lang="cs-CZ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800" u="none" strike="noStrike">
                          <a:effectLst/>
                        </a:rPr>
                        <a:t>1195,8</a:t>
                      </a:r>
                      <a:endParaRPr lang="cs-CZ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432048">
                <a:tc>
                  <a:txBody>
                    <a:bodyPr/>
                    <a:lstStyle/>
                    <a:p>
                      <a:pPr algn="l" fontAlgn="b"/>
                      <a:r>
                        <a:rPr lang="cs-CZ" sz="1800" u="none" strike="noStrike">
                          <a:effectLst/>
                        </a:rPr>
                        <a:t>O neposlušných kozlatech</a:t>
                      </a:r>
                      <a:endParaRPr lang="cs-CZ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800" u="none" strike="noStrike">
                          <a:effectLst/>
                        </a:rPr>
                        <a:t>220</a:t>
                      </a:r>
                      <a:endParaRPr lang="cs-CZ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800" u="none" strike="noStrike">
                          <a:effectLst/>
                        </a:rPr>
                        <a:t>132,0</a:t>
                      </a:r>
                      <a:endParaRPr lang="cs-CZ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432048">
                <a:tc>
                  <a:txBody>
                    <a:bodyPr/>
                    <a:lstStyle/>
                    <a:p>
                      <a:pPr algn="l" fontAlgn="b"/>
                      <a:r>
                        <a:rPr lang="cs-CZ" sz="1800" u="none" strike="noStrike">
                          <a:effectLst/>
                        </a:rPr>
                        <a:t>Pohádka o Palečkovi</a:t>
                      </a:r>
                      <a:endParaRPr lang="cs-CZ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800" u="none" strike="noStrike">
                          <a:effectLst/>
                        </a:rPr>
                        <a:t>711</a:t>
                      </a:r>
                      <a:endParaRPr lang="cs-CZ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800" u="none" strike="noStrike" dirty="0">
                          <a:effectLst/>
                        </a:rPr>
                        <a:t>426,6</a:t>
                      </a:r>
                      <a:endParaRPr lang="cs-CZ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85921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Porovnání doby čtení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/>
          </a:p>
        </p:txBody>
      </p:sp>
      <p:graphicFrame>
        <p:nvGraphicFramePr>
          <p:cNvPr id="4" name="Graf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66066986"/>
              </p:ext>
            </p:extLst>
          </p:nvPr>
        </p:nvGraphicFramePr>
        <p:xfrm>
          <a:off x="395536" y="1628800"/>
          <a:ext cx="8352928" cy="47525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94865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Tři zlaté vlasy </a:t>
            </a:r>
            <a:br>
              <a:rPr lang="cs-CZ" dirty="0" smtClean="0"/>
            </a:br>
            <a:r>
              <a:rPr lang="cs-CZ" dirty="0" smtClean="0"/>
              <a:t>děda Vševěda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47726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xekutivní">
  <a:themeElements>
    <a:clrScheme name="Exekutivní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Exekutivní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xekutivní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192</TotalTime>
  <Words>98</Words>
  <Application>Microsoft Office PowerPoint</Application>
  <PresentationFormat>Předvádění na obrazovce (4:3)</PresentationFormat>
  <Paragraphs>35</Paragraphs>
  <Slides>9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9</vt:i4>
      </vt:variant>
    </vt:vector>
  </HeadingPairs>
  <TitlesOfParts>
    <vt:vector size="10" baseType="lpstr">
      <vt:lpstr>Exekutivní</vt:lpstr>
      <vt:lpstr>Z pohádky do pohádky</vt:lpstr>
      <vt:lpstr>Hrnečku, vař!</vt:lpstr>
      <vt:lpstr>Tři zlaté vlasy děda Vševěda</vt:lpstr>
      <vt:lpstr>Zlatovláska</vt:lpstr>
      <vt:lpstr>O neposlušných kozlatech</vt:lpstr>
      <vt:lpstr>Pohádka o Palečkovi</vt:lpstr>
      <vt:lpstr>Srovnání počtů slov  a délky čtení</vt:lpstr>
      <vt:lpstr>Porovnání doby čtení</vt:lpstr>
      <vt:lpstr>Tři zlaté vlasy  děda Vševěda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Ucebna¨</dc:creator>
  <cp:lastModifiedBy>Ucebna¨</cp:lastModifiedBy>
  <cp:revision>5</cp:revision>
  <dcterms:created xsi:type="dcterms:W3CDTF">2014-06-21T11:55:53Z</dcterms:created>
  <dcterms:modified xsi:type="dcterms:W3CDTF">2014-06-21T15:08:38Z</dcterms:modified>
</cp:coreProperties>
</file>