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0" r:id="rId3"/>
    <p:sldId id="261" r:id="rId4"/>
    <p:sldId id="262" r:id="rId5"/>
    <p:sldId id="263" r:id="rId6"/>
    <p:sldId id="264" r:id="rId7"/>
    <p:sldId id="257" r:id="rId8"/>
    <p:sldId id="258" r:id="rId9"/>
    <p:sldId id="259" r:id="rId10"/>
    <p:sldId id="265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1968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pl-PL" dirty="0" smtClean="0"/>
              <a:t>Zrovnání doby čtení knih</a:t>
            </a:r>
            <a:endParaRPr lang="pl-PL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Zabraný čas čtení (v min.)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List1!$A$2:$A$6</c:f>
              <c:strCache>
                <c:ptCount val="5"/>
                <c:pt idx="0">
                  <c:v>Boháš a chudák</c:v>
                </c:pt>
                <c:pt idx="1">
                  <c:v>Dobře tak, že je smrt na světě</c:v>
                </c:pt>
                <c:pt idx="2">
                  <c:v>Hrnečku, vař!</c:v>
                </c:pt>
                <c:pt idx="3">
                  <c:v>Jirka s kozou</c:v>
                </c:pt>
                <c:pt idx="4">
                  <c:v>Rozum a Štěstí</c:v>
                </c:pt>
              </c:strCache>
            </c:strRef>
          </c:cat>
          <c:val>
            <c:numRef>
              <c:f>List1!$B$2:$B$6</c:f>
              <c:numCache>
                <c:formatCode>General</c:formatCode>
                <c:ptCount val="5"/>
                <c:pt idx="0">
                  <c:v>5.64</c:v>
                </c:pt>
                <c:pt idx="1">
                  <c:v>11.56</c:v>
                </c:pt>
                <c:pt idx="2">
                  <c:v>6.43</c:v>
                </c:pt>
                <c:pt idx="3">
                  <c:v>12.79</c:v>
                </c:pt>
                <c:pt idx="4">
                  <c:v>10.42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318848"/>
        <c:axId val="103803904"/>
      </c:barChart>
      <c:catAx>
        <c:axId val="60318848"/>
        <c:scaling>
          <c:orientation val="minMax"/>
        </c:scaling>
        <c:delete val="0"/>
        <c:axPos val="b"/>
        <c:majorTickMark val="out"/>
        <c:minorTickMark val="none"/>
        <c:tickLblPos val="nextTo"/>
        <c:crossAx val="103803904"/>
        <c:crosses val="autoZero"/>
        <c:auto val="1"/>
        <c:lblAlgn val="ctr"/>
        <c:lblOffset val="100"/>
        <c:noMultiLvlLbl val="0"/>
      </c:catAx>
      <c:valAx>
        <c:axId val="1038039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03188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 smtClean="0"/>
              <a:t>Z pohádky do pohádky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EC1CBE-A33F-4BF2-9F25-EC8E45DED6F1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18E8E-63B9-40F2-AB61-390B9A0293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1881013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 smtClean="0"/>
              <a:t>Z pohádky do pohádky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B1DE9-A8BE-4400-923A-B33E854DAEAD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C4C71-A3B5-4A30-AC07-2C7EAFEBFF7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530649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C4C71-A3B5-4A30-AC07-2C7EAFEBFF7E}" type="slidenum">
              <a:rPr lang="cs-CZ" smtClean="0"/>
              <a:t>2</a:t>
            </a:fld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cs-CZ" smtClean="0"/>
              <a:t>Z pohádky do pohádky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2767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Z pohádky do pohádky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CC4C71-A3B5-4A30-AC07-2C7EAFEBFF7E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9507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C4C71-A3B5-4A30-AC07-2C7EAFEBFF7E}" type="slidenum">
              <a:rPr lang="cs-CZ" smtClean="0"/>
              <a:t>11</a:t>
            </a:fld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cs-CZ" smtClean="0"/>
              <a:t>Z pohádky do pohádky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7372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aoblený obdélní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Zaoblený obdélní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0" name="Podnadpis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4DD77-6F0F-4454-9DB0-18C732749DF7}" type="datetime1">
              <a:rPr lang="cs-CZ" smtClean="0"/>
              <a:t>21.6.2014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A55F7C-0576-448B-A238-C20E4AFBFD5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AE7C9-4BA8-4C7B-8B5A-849C3011AC42}" type="datetime1">
              <a:rPr lang="cs-CZ" smtClean="0"/>
              <a:t>21.6.2014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A55F7C-0576-448B-A238-C20E4AFBFD5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59DD20-F936-4DF2-80FA-EBB4D48C5EEA}" type="datetime1">
              <a:rPr lang="cs-CZ" smtClean="0"/>
              <a:t>21.6.2014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A55F7C-0576-448B-A238-C20E4AFBFD5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B472B1-345F-43A6-9519-21D4F923D25B}" type="datetime1">
              <a:rPr lang="cs-CZ" smtClean="0"/>
              <a:t>21.6.2014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A55F7C-0576-448B-A238-C20E4AFBFD5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aoblený obdélník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Zaoblený obdélník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9C5800-2932-47B1-B1B7-0BE846B1108B}" type="datetime1">
              <a:rPr lang="cs-CZ" smtClean="0"/>
              <a:t>21.6.2014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A55F7C-0576-448B-A238-C20E4AFBFD5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0BF4C1-A9A1-459A-94DF-33939EDE9304}" type="datetime1">
              <a:rPr lang="cs-CZ" smtClean="0"/>
              <a:t>21.6.2014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A55F7C-0576-448B-A238-C20E4AFBFD5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4178E4-C7F9-46ED-A98C-198DB789B6E1}" type="datetime1">
              <a:rPr lang="cs-CZ" smtClean="0"/>
              <a:t>21.6.2014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A55F7C-0576-448B-A238-C20E4AFBFD5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70A118-53B1-42A2-A044-1A8352AF16F7}" type="datetime1">
              <a:rPr lang="cs-CZ" smtClean="0"/>
              <a:t>21.6.2014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A55F7C-0576-448B-A238-C20E4AFBFD5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aoblený obdélní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3D8EB5-11B3-4FCC-8ED1-AF303D959006}" type="datetime1">
              <a:rPr lang="cs-CZ" smtClean="0"/>
              <a:t>21.6.2014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A55F7C-0576-448B-A238-C20E4AFBFD5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6C8CBC-AD0A-4262-9DFD-195DEEFEECA0}" type="datetime1">
              <a:rPr lang="cs-CZ" smtClean="0"/>
              <a:t>21.6.2014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A55F7C-0576-448B-A238-C20E4AFBFD5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aoblený obdélní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Obdélník s jedním zakulaceným rohem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5FD8DE-6E79-4EC4-8990-876C6BDB3CD2}" type="datetime1">
              <a:rPr lang="cs-CZ" smtClean="0"/>
              <a:t>21.6.2014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A55F7C-0576-448B-A238-C20E4AFBFD54}" type="slidenum">
              <a:rPr lang="cs-CZ" smtClean="0"/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Kliknutím na ikonu přidáte obrázek.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aoblený obdélní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Zaoblený obdélní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Zástupný symbol pro nadpis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A8EE99E-2D6C-4A8B-8AF5-F504980E1F21}" type="datetime1">
              <a:rPr lang="cs-CZ" smtClean="0"/>
              <a:t>21.6.2014</a:t>
            </a:fld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CA55F7C-0576-448B-A238-C20E4AFBFD54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st.cz/Pohadky/jirka.htm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1.wav"/><Relationship Id="rId7" Type="http://schemas.openxmlformats.org/officeDocument/2006/relationships/hyperlink" Target="http://decko.ceskatelevize.cz/cteni-do-ouska/jirka-s-kozou/img/InteractiveReaderE12__Poster280x158.pn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batar.cz/images/pohadkove_obrazky/jirka_s_kozou_03.jpg" TargetMode="External"/><Relationship Id="rId5" Type="http://schemas.openxmlformats.org/officeDocument/2006/relationships/hyperlink" Target="http://www.abatar.cz/pohadky/jirka_s_kozou.htm" TargetMode="External"/><Relationship Id="rId4" Type="http://schemas.openxmlformats.org/officeDocument/2006/relationships/hyperlink" Target="http://www.cist.cz/Pohadky/jirka.ht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Výběr z českých pohádek a povídek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Pohádky a povídky od autora Karla Jaromír Erbena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3149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Jirka s kozou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 smtClean="0"/>
              <a:t>Děj</a:t>
            </a:r>
            <a:r>
              <a:rPr lang="cs-CZ" dirty="0" smtClean="0"/>
              <a:t>: Celý </a:t>
            </a:r>
            <a:r>
              <a:rPr lang="cs-CZ" dirty="0"/>
              <a:t>příběh je založen o tom, že se syn pastýře snaží rozesmát dceru </a:t>
            </a:r>
            <a:r>
              <a:rPr lang="cs-CZ" dirty="0" smtClean="0"/>
              <a:t>krále. Při cestě ho však potká velice zajímavá příležitost, jak to udělat. Na konci se mu to samozřejmě povede a bude draze odměněn</a:t>
            </a:r>
            <a:endParaRPr lang="cs-CZ" dirty="0"/>
          </a:p>
          <a:p>
            <a:r>
              <a:rPr lang="cs-CZ" dirty="0" smtClean="0"/>
              <a:t>Odkaz na celý příběh </a:t>
            </a:r>
            <a:r>
              <a:rPr lang="cs-CZ" dirty="0" smtClean="0">
                <a:hlinkClick r:id="rId3"/>
              </a:rPr>
              <a:t>zde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5F7C-0576-448B-A238-C20E4AFBFD54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5443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chimes.wav"/>
          </p:stSnd>
        </p:sndAc>
      </p:transition>
    </mc:Choice>
    <mc:Fallback>
      <p:transition spd="slow"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Jirka s kozou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u="sng" dirty="0" smtClean="0"/>
              <a:t>Zdroje </a:t>
            </a:r>
          </a:p>
          <a:p>
            <a:r>
              <a:rPr lang="cs-CZ" u="sng" dirty="0">
                <a:hlinkClick r:id="rId4"/>
              </a:rPr>
              <a:t>http://</a:t>
            </a:r>
            <a:r>
              <a:rPr lang="cs-CZ" u="sng" dirty="0" smtClean="0">
                <a:hlinkClick r:id="rId4"/>
              </a:rPr>
              <a:t>www.cist.cz/Pohadky/jirka.htm</a:t>
            </a:r>
            <a:endParaRPr lang="cs-CZ" u="sng" dirty="0" smtClean="0"/>
          </a:p>
          <a:p>
            <a:r>
              <a:rPr lang="cs-CZ" u="sng" dirty="0">
                <a:hlinkClick r:id="rId5"/>
              </a:rPr>
              <a:t>http://</a:t>
            </a:r>
            <a:r>
              <a:rPr lang="cs-CZ" u="sng" dirty="0" smtClean="0">
                <a:hlinkClick r:id="rId5"/>
              </a:rPr>
              <a:t>www.abatar.cz/pohadky/jirka_s_kozou.htm</a:t>
            </a:r>
            <a:endParaRPr lang="cs-CZ" u="sng" dirty="0" smtClean="0"/>
          </a:p>
          <a:p>
            <a:r>
              <a:rPr lang="cs-CZ" u="sng" dirty="0" smtClean="0">
                <a:hlinkClick r:id="rId6"/>
              </a:rPr>
              <a:t>Obrázek (Snímek č.9)</a:t>
            </a:r>
            <a:endParaRPr lang="cs-CZ" u="sng" dirty="0" smtClean="0"/>
          </a:p>
          <a:p>
            <a:r>
              <a:rPr lang="cs-CZ" u="sng" dirty="0" smtClean="0">
                <a:hlinkClick r:id="rId7"/>
              </a:rPr>
              <a:t>Obrázek (tento sníme)</a:t>
            </a:r>
            <a:endParaRPr lang="cs-CZ" u="sng" dirty="0" smtClean="0"/>
          </a:p>
          <a:p>
            <a:endParaRPr lang="cs-CZ" u="sng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835641"/>
            <a:ext cx="3533720" cy="1994026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5F7C-0576-448B-A238-C20E4AFBFD54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30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3" name="chimes.wav"/>
          </p:stSnd>
        </p:sndAc>
      </p:transition>
    </mc:Choice>
    <mc:Fallback>
      <p:transition spd="slow">
        <p:sndAc>
          <p:stSnd>
            <p:snd r:embed="rId3" name="chimes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Boháč a chudák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800" dirty="0" smtClean="0"/>
              <a:t>Česká pohádka</a:t>
            </a:r>
          </a:p>
          <a:p>
            <a:r>
              <a:rPr lang="cs-CZ" sz="1900" dirty="0"/>
              <a:t>Pohádka vypráví o chudém a bohatém bratrovi. Jeden z bratrů je pasáček a jednoho dne, když hlídal bratrovi obilí na poli, spatřil bílou ženu. Zeptal se jí tedy, kdo je. Ona odpověděla, že je bratrovo Štěstí a stará se a by měl více obilí. Zeptá se jí tedy, kde se </a:t>
            </a:r>
            <a:r>
              <a:rPr lang="cs-CZ" sz="1900" dirty="0" smtClean="0"/>
              <a:t>nalézá </a:t>
            </a:r>
            <a:r>
              <a:rPr lang="cs-CZ" sz="1900" dirty="0"/>
              <a:t>jeho štěstí, odpoví, že kdesi na východě. Rozhodl se tedy jíti do světa. Když odcházel nenadále vyskočila ze zápecí Bída a plakala i prosila, aby ji vzal taky s sebou.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252" y="3068960"/>
            <a:ext cx="3694616" cy="2441376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5F7C-0576-448B-A238-C20E4AFBFD54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447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Dobře </a:t>
            </a:r>
            <a:r>
              <a:rPr lang="pl-PL" dirty="0"/>
              <a:t>tak, že je smrt na </a:t>
            </a:r>
            <a:r>
              <a:rPr lang="pl-PL" dirty="0" smtClean="0"/>
              <a:t>světě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Česká sbírka pohádek</a:t>
            </a:r>
          </a:p>
          <a:p>
            <a:r>
              <a:rPr lang="cs-CZ" sz="2400" dirty="0"/>
              <a:t>Zajímavá pohádka, která poukazuje na skutečnost, že všechno na světě má svůj smysl a že nikdo nepřelstí svůj osud, pokud s ním nebude smířen.</a:t>
            </a:r>
            <a:r>
              <a:rPr lang="cs-CZ" sz="1900" dirty="0"/>
              <a:t/>
            </a:r>
            <a:br>
              <a:rPr lang="cs-CZ" sz="1900" dirty="0"/>
            </a:br>
            <a:r>
              <a:rPr lang="cs-CZ" sz="1900" dirty="0"/>
              <a:t> </a:t>
            </a:r>
            <a:endParaRPr lang="cs-CZ" sz="19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154469"/>
            <a:ext cx="2001342" cy="3018416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5F7C-0576-448B-A238-C20E4AFBFD54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913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Hrnečku</a:t>
            </a:r>
            <a:r>
              <a:rPr lang="cs-CZ" dirty="0"/>
              <a:t>, vař</a:t>
            </a:r>
            <a:r>
              <a:rPr lang="cs-CZ" dirty="0" smtClean="0"/>
              <a:t>!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Velice známá česká pohádka</a:t>
            </a:r>
          </a:p>
          <a:p>
            <a:r>
              <a:rPr lang="cs-CZ" sz="2400" dirty="0" smtClean="0"/>
              <a:t>Pojednává a čarovném hrnečku, který vařil na přání, ale jelikož žena, která ho obsluhovala, byla chamtivá, tak se jí to vymstilo tím, že hrneček vařit nepřestal</a:t>
            </a:r>
            <a:endParaRPr lang="cs-CZ" sz="24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276872"/>
            <a:ext cx="3888432" cy="3567634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5F7C-0576-448B-A238-C20E4AFBFD54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389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Jirka s </a:t>
            </a:r>
            <a:r>
              <a:rPr lang="cs-CZ" dirty="0" smtClean="0"/>
              <a:t>kozou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Česká pohádka</a:t>
            </a:r>
          </a:p>
          <a:p>
            <a:r>
              <a:rPr lang="cs-CZ" sz="2400" dirty="0" smtClean="0"/>
              <a:t>Celý příběh je založen o tom, že se syn pastýře snaží rozesmát dceru krále no a co ho při cestě nepotká … </a:t>
            </a:r>
            <a:r>
              <a:rPr lang="cs-CZ" sz="2400" dirty="0"/>
              <a:t>S</a:t>
            </a:r>
            <a:r>
              <a:rPr lang="cs-CZ" sz="2400" dirty="0" smtClean="0"/>
              <a:t>amozřejmě se mu to časem povede, ale za něčí pomoci.</a:t>
            </a:r>
            <a:endParaRPr lang="cs-CZ" sz="24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564904"/>
            <a:ext cx="2624896" cy="3338868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5F7C-0576-448B-A238-C20E4AFBFD54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12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Rozum a </a:t>
            </a:r>
            <a:r>
              <a:rPr lang="cs-CZ" dirty="0" smtClean="0"/>
              <a:t>Štěstí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Česká pohádka</a:t>
            </a:r>
          </a:p>
          <a:p>
            <a:r>
              <a:rPr lang="cs-CZ" sz="2400" dirty="0" smtClean="0"/>
              <a:t>Pojednává o hádce Rozumu a Štěstí, který je z nich pro člověka nejdůležitější a zkoušejí to na pár lidech. Nakonec však zjistí, že člověk potřebuje každého z nich.</a:t>
            </a:r>
            <a:endParaRPr lang="cs-CZ" sz="24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702458"/>
            <a:ext cx="3456384" cy="2765107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5F7C-0576-448B-A238-C20E4AFBFD54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741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Tabulka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8724475"/>
              </p:ext>
            </p:extLst>
          </p:nvPr>
        </p:nvGraphicFramePr>
        <p:xfrm>
          <a:off x="467544" y="548680"/>
          <a:ext cx="8183562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7854"/>
                <a:gridCol w="2727854"/>
                <a:gridCol w="2727854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Název</a:t>
                      </a:r>
                      <a:r>
                        <a:rPr lang="cs-CZ" baseline="0" dirty="0" smtClean="0"/>
                        <a:t> knihy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Počet</a:t>
                      </a:r>
                      <a:r>
                        <a:rPr lang="cs-CZ" baseline="0" dirty="0" smtClean="0"/>
                        <a:t> slov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Doba čtení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Boháč</a:t>
                      </a:r>
                      <a:r>
                        <a:rPr lang="cs-CZ" baseline="0" dirty="0" smtClean="0"/>
                        <a:t> a chudák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564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5,64</a:t>
                      </a:r>
                      <a:r>
                        <a:rPr lang="cs-CZ" baseline="0" dirty="0" smtClean="0"/>
                        <a:t> min.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Dobře tak, že je smrt na světě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1156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11,56 min.</a:t>
                      </a:r>
                    </a:p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cs-CZ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Hrnečku, vař!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643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6,43 min.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cs-CZ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Jirka s kozou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1279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12,79</a:t>
                      </a:r>
                      <a:r>
                        <a:rPr lang="cs-CZ" baseline="0" dirty="0" smtClean="0"/>
                        <a:t> min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cs-CZ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Rozum a Štěstí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1042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10,42 min 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5F7C-0576-448B-A238-C20E4AFBFD54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400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Graf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2732543"/>
              </p:ext>
            </p:extLst>
          </p:nvPr>
        </p:nvGraphicFramePr>
        <p:xfrm>
          <a:off x="503238" y="530225"/>
          <a:ext cx="8183562" cy="4187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5F7C-0576-448B-A238-C20E4AFBFD54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551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Jirka s kozou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 smtClean="0"/>
              <a:t>Hlavní postavy</a:t>
            </a:r>
            <a:r>
              <a:rPr lang="cs-CZ" dirty="0" smtClean="0"/>
              <a:t>: pastýř Jirka, Manka, Dorla, Káča, král</a:t>
            </a:r>
          </a:p>
          <a:p>
            <a:r>
              <a:rPr lang="cs-CZ" u="sng" dirty="0" smtClean="0"/>
              <a:t>Místo odehrávání</a:t>
            </a:r>
            <a:r>
              <a:rPr lang="cs-CZ" dirty="0" smtClean="0"/>
              <a:t>: oblast krále, později zámek krále</a:t>
            </a:r>
          </a:p>
          <a:p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265" y="1917024"/>
            <a:ext cx="3414132" cy="4329118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5F7C-0576-448B-A238-C20E4AFBFD54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6324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>
        <p:sndAc>
          <p:stSnd>
            <p:snd r:embed="rId2" name="chimes.wav"/>
          </p:stSnd>
        </p:sndAc>
      </p:transition>
    </mc:Choice>
    <mc:Fallback>
      <p:transition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kt">
  <a:themeElements>
    <a:clrScheme name="Aspek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k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k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42</TotalTime>
  <Words>430</Words>
  <Application>Microsoft Office PowerPoint</Application>
  <PresentationFormat>Předvádění na obrazovce (4:3)</PresentationFormat>
  <Paragraphs>66</Paragraphs>
  <Slides>11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Aspekt</vt:lpstr>
      <vt:lpstr>Výběr z českých pohádek a povídek</vt:lpstr>
      <vt:lpstr>Boháč a chudák</vt:lpstr>
      <vt:lpstr>  Dobře tak, že je smrt na světě</vt:lpstr>
      <vt:lpstr> Hrnečku, vař!</vt:lpstr>
      <vt:lpstr>Jirka s kozou</vt:lpstr>
      <vt:lpstr>Rozum a Štěstí</vt:lpstr>
      <vt:lpstr>Tabulka</vt:lpstr>
      <vt:lpstr>Graf</vt:lpstr>
      <vt:lpstr>Jirka s kozou</vt:lpstr>
      <vt:lpstr>Jirka s kozou</vt:lpstr>
      <vt:lpstr>Jirka s kozou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Výběr z českých pohádek a povídek</dc:title>
  <dc:creator>Ucebna</dc:creator>
  <cp:lastModifiedBy>Ucebna</cp:lastModifiedBy>
  <cp:revision>5</cp:revision>
  <dcterms:created xsi:type="dcterms:W3CDTF">2014-06-21T14:44:43Z</dcterms:created>
  <dcterms:modified xsi:type="dcterms:W3CDTF">2014-06-21T15:27:09Z</dcterms:modified>
</cp:coreProperties>
</file>