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96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967386021191799E-2"/>
          <c:y val="4.4861391929187228E-2"/>
          <c:w val="0.58511009040536599"/>
          <c:h val="0.515889325652905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Délka čtení v minutách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Zlatovláska</c:v>
                </c:pt>
                <c:pt idx="1">
                  <c:v>Dobře tak, že je smrt na světě</c:v>
                </c:pt>
                <c:pt idx="2">
                  <c:v>Rozum a Štěstí</c:v>
                </c:pt>
                <c:pt idx="3">
                  <c:v>Hrnečku, vař!</c:v>
                </c:pt>
                <c:pt idx="4">
                  <c:v>Boháč a chudák</c:v>
                </c:pt>
              </c:strCache>
            </c:strRef>
          </c:cat>
          <c:val>
            <c:numRef>
              <c:f>List1!$B$2:$B$6</c:f>
              <c:numCache>
                <c:formatCode>0.00</c:formatCode>
                <c:ptCount val="5"/>
                <c:pt idx="0" formatCode="General">
                  <c:v>19.93</c:v>
                </c:pt>
                <c:pt idx="1">
                  <c:v>11.55</c:v>
                </c:pt>
                <c:pt idx="2" formatCode="General">
                  <c:v>10.35</c:v>
                </c:pt>
                <c:pt idx="3" formatCode="General">
                  <c:v>6.41</c:v>
                </c:pt>
                <c:pt idx="4" formatCode="General">
                  <c:v>5.61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66048"/>
        <c:axId val="101704256"/>
      </c:barChart>
      <c:catAx>
        <c:axId val="99266048"/>
        <c:scaling>
          <c:orientation val="minMax"/>
        </c:scaling>
        <c:delete val="0"/>
        <c:axPos val="b"/>
        <c:majorTickMark val="out"/>
        <c:minorTickMark val="none"/>
        <c:tickLblPos val="nextTo"/>
        <c:crossAx val="101704256"/>
        <c:crosses val="autoZero"/>
        <c:auto val="1"/>
        <c:lblAlgn val="ctr"/>
        <c:lblOffset val="100"/>
        <c:noMultiLvlLbl val="0"/>
      </c:catAx>
      <c:valAx>
        <c:axId val="101704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92660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9F778-91C5-4712-94A9-135AFA7DFEA1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81886-D09F-4347-B972-466C9733F79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5913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81886-D09F-4347-B972-466C9733F79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187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81886-D09F-4347-B972-466C9733F79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3865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20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9" name="Vývojový diagram: postup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ostup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1196DAC-ECF7-4166-8E97-13E6CE9634BA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2DE054E-AD5E-4722-A46B-D93B21719384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ky-jazyk.cz/ctenarsky-denik/karel-jaromir-erben/dobre-tak-ze-je-smrt-na-svete-pohadky.html" TargetMode="External"/><Relationship Id="rId2" Type="http://schemas.openxmlformats.org/officeDocument/2006/relationships/hyperlink" Target="http://www.cesky-jazyk.cz/ctenarsky-denik/karel-jaromir-erben/zlatovlask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esky-jazyk.cz/ctenarsky-denik/karel-jaromir-erben/rozum-a-stesti-pohadky.html" TargetMode="External"/><Relationship Id="rId5" Type="http://schemas.openxmlformats.org/officeDocument/2006/relationships/hyperlink" Target="http://www.cesky-jazyk.cz/ctenarsky-denik/karel-jaromir-erben/pohadky-2.html" TargetMode="External"/><Relationship Id="rId4" Type="http://schemas.openxmlformats.org/officeDocument/2006/relationships/hyperlink" Target="http://www.cesky-jazyk.cz/ctenarsky-denik/karel-jaromir-erben/bohac-a-chudak-pohadky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</a:t>
            </a:r>
            <a:r>
              <a:rPr lang="cs-CZ" dirty="0" err="1" smtClean="0"/>
              <a:t>ýběr</a:t>
            </a:r>
            <a:r>
              <a:rPr lang="cs-CZ" dirty="0" smtClean="0"/>
              <a:t> z českých pohádek a povídek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Karel Jaromír Erben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7545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Zlatovláska - 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První úkol spočíval v tom, že Jiřík musel na louce posbírat poztrácené korále. Mravenci přišli na pomoc a Jiřík úkol splnil.</a:t>
            </a:r>
            <a:br>
              <a:rPr lang="cs-CZ" dirty="0" smtClean="0"/>
            </a:br>
            <a:r>
              <a:rPr lang="cs-CZ" dirty="0" smtClean="0"/>
              <a:t>Druhým úkolem bylo najít ztracený prsten v moři. Tentokrát mu připlula na pomoc zlatá ryba a prsten pro něj našla. Druhý úkol tedy Jiřík také splnil.</a:t>
            </a:r>
            <a:br>
              <a:rPr lang="cs-CZ" dirty="0" smtClean="0"/>
            </a:br>
            <a:r>
              <a:rPr lang="cs-CZ" dirty="0" smtClean="0"/>
              <a:t>V posledním úkolu musel Jiřík přinést živou a mrtvou vodu. Ani teď nezůstal bez pomoci. Vody mu přinesli dva krkavci. Cestou Jiřík živou vodou zachránil mouchu, která mu rovněž přislíbila pomoc.</a:t>
            </a:r>
            <a:br>
              <a:rPr lang="cs-CZ" dirty="0" smtClean="0"/>
            </a:br>
            <a:r>
              <a:rPr lang="cs-CZ" dirty="0" smtClean="0"/>
              <a:t>Nakonec musel Jiřík najít Zlatovlásku mezi dvanácti sestrami. V tomto mu pomohla právě moucha, a tak Jiřík získal Zlatovlásku...</a:t>
            </a:r>
          </a:p>
          <a:p>
            <a:r>
              <a:rPr lang="cs-CZ" dirty="0" smtClean="0"/>
              <a:t>V království se král radoval, ale dal Jiříka </a:t>
            </a:r>
            <a:r>
              <a:rPr lang="cs-CZ" dirty="0" err="1" smtClean="0"/>
              <a:t>stít</a:t>
            </a:r>
            <a:r>
              <a:rPr lang="cs-CZ" dirty="0" smtClean="0"/>
              <a:t> za provinění, že pod zákazem ochutnal onoho hada. Jenže Zlatovláska jej oživila živou vodou. Král to chtěl zkusit také, protože Jiřík tím omládl, ale ze své smrti se už neprobral.</a:t>
            </a:r>
            <a:br>
              <a:rPr lang="cs-CZ" dirty="0" smtClean="0"/>
            </a:br>
            <a:r>
              <a:rPr lang="cs-CZ" dirty="0" smtClean="0"/>
              <a:t>Nakonec se stal králem Jiřík a Zlatovláska královnou.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9490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ll/>
        <p:sndAc>
          <p:stSnd>
            <p:snd r:embed="rId2" name="chimes.wav"/>
          </p:stSnd>
        </p:sndAc>
      </p:transition>
    </mc:Choice>
    <mc:Fallback>
      <p:transition spd="slow">
        <p:pull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Zlatovláska – postavy, místa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/>
              <a:t>Postavy:</a:t>
            </a:r>
          </a:p>
          <a:p>
            <a:pPr lvl="1"/>
            <a:r>
              <a:rPr lang="cs-CZ" sz="2000" dirty="0" smtClean="0"/>
              <a:t>Jiřík</a:t>
            </a:r>
          </a:p>
          <a:p>
            <a:pPr lvl="1"/>
            <a:r>
              <a:rPr lang="cs-CZ" sz="2000" dirty="0" smtClean="0"/>
              <a:t>Zlatovláska</a:t>
            </a:r>
          </a:p>
          <a:p>
            <a:pPr lvl="1"/>
            <a:r>
              <a:rPr lang="cs-CZ" sz="2000" dirty="0" smtClean="0"/>
              <a:t>Král</a:t>
            </a:r>
          </a:p>
          <a:p>
            <a:pPr lvl="1"/>
            <a:r>
              <a:rPr lang="cs-CZ" sz="2000" dirty="0" smtClean="0"/>
              <a:t>Král – otec Zlatovlásky</a:t>
            </a:r>
          </a:p>
          <a:p>
            <a:pPr lvl="1"/>
            <a:r>
              <a:rPr lang="cs-CZ" sz="2000" dirty="0" smtClean="0"/>
              <a:t>stařena</a:t>
            </a:r>
          </a:p>
          <a:p>
            <a:pPr lvl="1"/>
            <a:r>
              <a:rPr lang="cs-CZ" sz="2000" dirty="0" smtClean="0"/>
              <a:t>mravenci</a:t>
            </a:r>
          </a:p>
          <a:p>
            <a:pPr lvl="1"/>
            <a:r>
              <a:rPr lang="cs-CZ" sz="2000" dirty="0" smtClean="0"/>
              <a:t>krkavci</a:t>
            </a:r>
          </a:p>
          <a:p>
            <a:pPr lvl="1"/>
            <a:r>
              <a:rPr lang="cs-CZ" sz="2000" dirty="0" smtClean="0"/>
              <a:t>zlatá ryba</a:t>
            </a:r>
          </a:p>
          <a:p>
            <a:pPr lvl="1"/>
            <a:r>
              <a:rPr lang="cs-CZ" sz="2000" dirty="0" smtClean="0"/>
              <a:t>moucha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/>
              <a:t>Místa, kde se pohádka odehrává:</a:t>
            </a:r>
          </a:p>
          <a:p>
            <a:pPr lvl="1"/>
            <a:r>
              <a:rPr lang="cs-CZ" sz="2000" dirty="0" smtClean="0"/>
              <a:t>Království prvního krále, kde Jiřík sloužil</a:t>
            </a:r>
          </a:p>
          <a:p>
            <a:pPr lvl="1"/>
            <a:r>
              <a:rPr lang="cs-CZ" sz="2000" dirty="0" smtClean="0"/>
              <a:t>Zámek Zlatovlásky</a:t>
            </a:r>
          </a:p>
          <a:p>
            <a:pPr lvl="1"/>
            <a:r>
              <a:rPr lang="cs-CZ" sz="2000" dirty="0" smtClean="0"/>
              <a:t>Po cestě za Zlatovláskou:</a:t>
            </a:r>
          </a:p>
          <a:p>
            <a:pPr lvl="2"/>
            <a:r>
              <a:rPr lang="cs-CZ" sz="1800" dirty="0" smtClean="0"/>
              <a:t>Mraveniště</a:t>
            </a:r>
          </a:p>
          <a:p>
            <a:pPr lvl="2"/>
            <a:r>
              <a:rPr lang="cs-CZ" sz="1800" dirty="0" smtClean="0"/>
              <a:t>Černý les u krkavčího hnízda</a:t>
            </a:r>
          </a:p>
          <a:p>
            <a:pPr lvl="2"/>
            <a:r>
              <a:rPr lang="cs-CZ" sz="1800" dirty="0" smtClean="0"/>
              <a:t>Břeh moře</a:t>
            </a:r>
          </a:p>
          <a:p>
            <a:pPr lvl="2"/>
            <a:endParaRPr lang="cs-CZ" dirty="0" smtClean="0"/>
          </a:p>
          <a:p>
            <a:pPr lvl="2"/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9344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ll/>
        <p:sndAc>
          <p:stSnd>
            <p:snd r:embed="rId2" name="chimes.wav"/>
          </p:stSnd>
        </p:sndAc>
      </p:transition>
    </mc:Choice>
    <mc:Fallback>
      <p:transition spd="slow">
        <p:pull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>
                <a:hlinkClick r:id="rId2"/>
              </a:rPr>
              <a:t>http://</a:t>
            </a:r>
            <a:r>
              <a:rPr lang="cs-CZ" sz="2000" dirty="0" smtClean="0">
                <a:hlinkClick r:id="rId2"/>
              </a:rPr>
              <a:t>www.cesky-jazyk.cz/ctenarsky-denik/karel-jaromir-erben/zlatovlaska.html</a:t>
            </a:r>
            <a:endParaRPr lang="cs-CZ" sz="2000" dirty="0" smtClean="0"/>
          </a:p>
          <a:p>
            <a:r>
              <a:rPr lang="cs-CZ" sz="2000" dirty="0">
                <a:hlinkClick r:id="rId3"/>
              </a:rPr>
              <a:t>http://</a:t>
            </a:r>
            <a:r>
              <a:rPr lang="cs-CZ" sz="2000" dirty="0" smtClean="0">
                <a:hlinkClick r:id="rId3"/>
              </a:rPr>
              <a:t>www.cesky-jazyk.cz/ctenarsky-denik/karel-jaromir-erben/dobre-tak-ze-je-smrt-na-svete-pohadky.html</a:t>
            </a:r>
            <a:endParaRPr lang="cs-CZ" sz="2000" dirty="0" smtClean="0"/>
          </a:p>
          <a:p>
            <a:r>
              <a:rPr lang="cs-CZ" sz="2000" dirty="0">
                <a:hlinkClick r:id="rId4"/>
              </a:rPr>
              <a:t>http://</a:t>
            </a:r>
            <a:r>
              <a:rPr lang="cs-CZ" sz="2000" dirty="0" smtClean="0">
                <a:hlinkClick r:id="rId4"/>
              </a:rPr>
              <a:t>www.cesky-jazyk.cz/ctenarsky-denik/karel-jaromir-erben/bohac-a-chudak-pohadky.html</a:t>
            </a:r>
            <a:endParaRPr lang="cs-CZ" sz="2000" dirty="0" smtClean="0"/>
          </a:p>
          <a:p>
            <a:r>
              <a:rPr lang="cs-CZ" sz="2000" dirty="0">
                <a:hlinkClick r:id="rId5"/>
              </a:rPr>
              <a:t>http://</a:t>
            </a:r>
            <a:r>
              <a:rPr lang="cs-CZ" sz="2000" dirty="0" smtClean="0">
                <a:hlinkClick r:id="rId5"/>
              </a:rPr>
              <a:t>www.cesky-jazyk.cz/ctenarsky-denik/karel-jaromir-erben/pohadky-2.html</a:t>
            </a:r>
            <a:endParaRPr lang="cs-CZ" sz="2000" dirty="0" smtClean="0"/>
          </a:p>
          <a:p>
            <a:r>
              <a:rPr lang="cs-CZ" sz="2000" dirty="0">
                <a:hlinkClick r:id="rId6"/>
              </a:rPr>
              <a:t>http://</a:t>
            </a:r>
            <a:r>
              <a:rPr lang="cs-CZ" sz="2000" dirty="0" smtClean="0">
                <a:hlinkClick r:id="rId6"/>
              </a:rPr>
              <a:t>www.cesky-jazyk.cz/ctenarsky-denik/karel-jaromir-erben/rozum-a-stesti-pohadky.html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96657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Boháč a chudák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Pohádka vypráví o chudém a bohatém </a:t>
            </a:r>
            <a:r>
              <a:rPr lang="cs-CZ" dirty="0" smtClean="0"/>
              <a:t>bratrovi</a:t>
            </a:r>
          </a:p>
          <a:p>
            <a:r>
              <a:rPr lang="cs-CZ" dirty="0" smtClean="0"/>
              <a:t>Chudý bratr se vydává na pouť za svým Štěstím, přitom svou Bídu uzavře do lahve a schová v bažině</a:t>
            </a:r>
          </a:p>
          <a:p>
            <a:r>
              <a:rPr lang="cs-CZ" dirty="0" smtClean="0"/>
              <a:t>Nakonec své Štěstí najde, bohatý bratr mu to ale nepřeje a chce jeho Bídu zase osvobodit</a:t>
            </a:r>
          </a:p>
          <a:p>
            <a:r>
              <a:rPr lang="cs-CZ" dirty="0" smtClean="0"/>
              <a:t>Bída ale zůstane u bohatého bratra</a:t>
            </a: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702" y="1524000"/>
            <a:ext cx="3445896" cy="4664075"/>
          </a:xfrm>
        </p:spPr>
      </p:pic>
    </p:spTree>
    <p:extLst>
      <p:ext uri="{BB962C8B-B14F-4D97-AF65-F5344CB8AC3E}">
        <p14:creationId xmlns:p14="http://schemas.microsoft.com/office/powerpoint/2010/main" val="488291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Dobře tak, že je smrt na světě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42" y="1590819"/>
            <a:ext cx="3570316" cy="4530436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Kovářovi byla splněna tři přání – mohl žít sto let, měl práci, a kdo se posadil na jeho stolici, nemohl odejít</a:t>
            </a:r>
          </a:p>
          <a:p>
            <a:r>
              <a:rPr lang="cs-CZ" dirty="0" smtClean="0"/>
              <a:t>Po sto letech přivítal Smrt a usadil ji na stolici, takže nemohla nikoho polapit</a:t>
            </a:r>
          </a:p>
          <a:p>
            <a:r>
              <a:rPr lang="cs-CZ" dirty="0" smtClean="0"/>
              <a:t>Poté ale pochopil, že by to narušilo rovnováhu života a Smrt propustil</a:t>
            </a:r>
          </a:p>
        </p:txBody>
      </p:sp>
    </p:spTree>
    <p:extLst>
      <p:ext uri="{BB962C8B-B14F-4D97-AF65-F5344CB8AC3E}">
        <p14:creationId xmlns:p14="http://schemas.microsoft.com/office/powerpoint/2010/main" val="2269420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Hrnečku, vař!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/>
              <a:t>V jedné vsi byla stará, "odrbaná" chalupa. </a:t>
            </a:r>
            <a:endParaRPr lang="cs-CZ" dirty="0" smtClean="0"/>
          </a:p>
          <a:p>
            <a:r>
              <a:rPr lang="cs-CZ" dirty="0" smtClean="0"/>
              <a:t>Jednou </a:t>
            </a:r>
            <a:r>
              <a:rPr lang="cs-CZ" dirty="0"/>
              <a:t>šla mladá do lesa na maliny a potkala babičku. Jí dala chleba, který měla k obědu. </a:t>
            </a:r>
            <a:endParaRPr lang="cs-CZ" dirty="0" smtClean="0"/>
          </a:p>
          <a:p>
            <a:r>
              <a:rPr lang="cs-CZ" dirty="0" smtClean="0"/>
              <a:t>Ona </a:t>
            </a:r>
            <a:r>
              <a:rPr lang="cs-CZ" dirty="0"/>
              <a:t>jí za to dala kouzelný hrneček. Doma se </a:t>
            </a:r>
            <a:r>
              <a:rPr lang="cs-CZ" dirty="0" err="1"/>
              <a:t>dosytosti</a:t>
            </a:r>
            <a:r>
              <a:rPr lang="cs-CZ" dirty="0"/>
              <a:t> najedli a šli spát. </a:t>
            </a:r>
            <a:endParaRPr lang="cs-CZ" dirty="0" smtClean="0"/>
          </a:p>
          <a:p>
            <a:r>
              <a:rPr lang="cs-CZ" dirty="0" smtClean="0"/>
              <a:t>Ráno </a:t>
            </a:r>
            <a:r>
              <a:rPr lang="cs-CZ" dirty="0"/>
              <a:t>šla vnučka na trh s vejci, ale moc se jí nedařilo, a tak se vrátila až k večeru. </a:t>
            </a:r>
            <a:endParaRPr lang="cs-CZ" dirty="0" smtClean="0"/>
          </a:p>
          <a:p>
            <a:r>
              <a:rPr lang="cs-CZ" dirty="0" smtClean="0"/>
              <a:t>Stará </a:t>
            </a:r>
            <a:r>
              <a:rPr lang="cs-CZ" dirty="0"/>
              <a:t>zatím měla hlad a tak si chtěla udělat kaši, ale zapomněla, jak zastavit hrneček, a tak to vyplavilo celou náves. </a:t>
            </a:r>
            <a:endParaRPr lang="cs-CZ" dirty="0" smtClean="0"/>
          </a:p>
          <a:p>
            <a:r>
              <a:rPr lang="cs-CZ" dirty="0" smtClean="0"/>
              <a:t>Traktory </a:t>
            </a:r>
            <a:r>
              <a:rPr lang="cs-CZ" dirty="0"/>
              <a:t>musely projíždět cestu skrz kaši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395" y="1524000"/>
            <a:ext cx="3436509" cy="4664075"/>
          </a:xfrm>
        </p:spPr>
      </p:pic>
    </p:spTree>
    <p:extLst>
      <p:ext uri="{BB962C8B-B14F-4D97-AF65-F5344CB8AC3E}">
        <p14:creationId xmlns:p14="http://schemas.microsoft.com/office/powerpoint/2010/main" val="3165303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Zlatovláska</a:t>
            </a:r>
            <a:endParaRPr lang="cs-CZ" dirty="0"/>
          </a:p>
        </p:txBody>
      </p:sp>
      <p:pic>
        <p:nvPicPr>
          <p:cNvPr id="9" name="Zástupný symbol pro obsah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242" y="1546426"/>
            <a:ext cx="3241791" cy="4690886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Král Jiříkovi nařídí získat Zlatovlásku</a:t>
            </a:r>
          </a:p>
          <a:p>
            <a:r>
              <a:rPr lang="cs-CZ" dirty="0" smtClean="0"/>
              <a:t>Jiřík po cestě pomůže zvířatům</a:t>
            </a:r>
          </a:p>
          <a:p>
            <a:r>
              <a:rPr lang="cs-CZ" dirty="0" smtClean="0"/>
              <a:t>Otec Zlatovlásky mu nařídí tři skoro nesplnitelné úkoly, pomohou mu ale zvířata</a:t>
            </a:r>
          </a:p>
          <a:p>
            <a:r>
              <a:rPr lang="cs-CZ" dirty="0" smtClean="0"/>
              <a:t>Úkoly splní a dostává Zlatovlásku</a:t>
            </a:r>
          </a:p>
          <a:p>
            <a:r>
              <a:rPr lang="cs-CZ" dirty="0" smtClean="0"/>
              <a:t>Musí ji dát králi, ale oba se do sebe zamilují</a:t>
            </a:r>
          </a:p>
          <a:p>
            <a:r>
              <a:rPr lang="cs-CZ" dirty="0" smtClean="0"/>
              <a:t>Král dá Jiříka </a:t>
            </a:r>
            <a:r>
              <a:rPr lang="cs-CZ" dirty="0" err="1" smtClean="0"/>
              <a:t>stít</a:t>
            </a:r>
            <a:r>
              <a:rPr lang="cs-CZ" dirty="0" smtClean="0"/>
              <a:t>, ale Zlatovláska ho oživí</a:t>
            </a:r>
          </a:p>
          <a:p>
            <a:r>
              <a:rPr lang="cs-CZ" dirty="0" smtClean="0"/>
              <a:t>Žijí spolu šťastně až do smrti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291563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Rozum a Štěstí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Pohádají se Rozum se Štěstím o tom, kdo je důležitý</a:t>
            </a:r>
          </a:p>
          <a:p>
            <a:r>
              <a:rPr lang="cs-CZ" dirty="0" smtClean="0"/>
              <a:t>Rozum tak vstoupí do Vaňka</a:t>
            </a:r>
          </a:p>
          <a:p>
            <a:r>
              <a:rPr lang="cs-CZ" dirty="0" smtClean="0"/>
              <a:t>Ten se stane královským zahradníkem a pomůže princezně, která už 12 let nepromluvila, mluvit</a:t>
            </a:r>
          </a:p>
          <a:p>
            <a:r>
              <a:rPr lang="cs-CZ" dirty="0" smtClean="0"/>
              <a:t>Kvůli rozdílnosti stavů ale má být sťat</a:t>
            </a:r>
          </a:p>
          <a:p>
            <a:r>
              <a:rPr lang="cs-CZ" dirty="0" smtClean="0"/>
              <a:t>Teď je řada na Štěstí, které Vaňkovi pomůže vyhnout se popravě a vzít si princeznu</a:t>
            </a:r>
            <a:endParaRPr lang="cs-CZ" dirty="0"/>
          </a:p>
        </p:txBody>
      </p:sp>
      <p:pic>
        <p:nvPicPr>
          <p:cNvPr id="9" name="Zástupný symbol pro obsah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961" y="1597054"/>
            <a:ext cx="3545378" cy="4517967"/>
          </a:xfrm>
        </p:spPr>
      </p:pic>
    </p:spTree>
    <p:extLst>
      <p:ext uri="{BB962C8B-B14F-4D97-AF65-F5344CB8AC3E}">
        <p14:creationId xmlns:p14="http://schemas.microsoft.com/office/powerpoint/2010/main" val="2610878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Porovnání počtu slov a délky čtení</a:t>
            </a:r>
            <a:endParaRPr lang="cs-CZ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2704444"/>
              </p:ext>
            </p:extLst>
          </p:nvPr>
        </p:nvGraphicFramePr>
        <p:xfrm>
          <a:off x="1331640" y="1600201"/>
          <a:ext cx="7416823" cy="3340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7012"/>
                <a:gridCol w="1954592"/>
                <a:gridCol w="2735219"/>
              </a:tblGrid>
              <a:tr h="685913">
                <a:tc>
                  <a:txBody>
                    <a:bodyPr/>
                    <a:lstStyle/>
                    <a:p>
                      <a:r>
                        <a:rPr lang="cs-CZ" dirty="0" smtClean="0"/>
                        <a:t>Název pohádky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Počet slov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Délka čtení v minutách</a:t>
                      </a:r>
                      <a:endParaRPr lang="cs-CZ" dirty="0"/>
                    </a:p>
                  </a:txBody>
                  <a:tcPr/>
                </a:tc>
              </a:tr>
              <a:tr h="470882">
                <a:tc>
                  <a:txBody>
                    <a:bodyPr/>
                    <a:lstStyle/>
                    <a:p>
                      <a:r>
                        <a:rPr lang="cs-CZ" dirty="0" smtClean="0"/>
                        <a:t>Boháč a chudák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5,61</a:t>
                      </a:r>
                      <a:r>
                        <a:rPr lang="cs-CZ" baseline="0" dirty="0" smtClean="0"/>
                        <a:t> min.</a:t>
                      </a:r>
                      <a:endParaRPr lang="cs-CZ" dirty="0"/>
                    </a:p>
                  </a:txBody>
                  <a:tcPr/>
                </a:tc>
              </a:tr>
              <a:tr h="797697">
                <a:tc>
                  <a:txBody>
                    <a:bodyPr/>
                    <a:lstStyle/>
                    <a:p>
                      <a:r>
                        <a:rPr lang="pl-PL" dirty="0" smtClean="0"/>
                        <a:t>Dobře tak, že je smrt na světě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1155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11,55 min.</a:t>
                      </a:r>
                      <a:endParaRPr lang="cs-CZ" dirty="0"/>
                    </a:p>
                  </a:txBody>
                  <a:tcPr/>
                </a:tc>
              </a:tr>
              <a:tr h="462159">
                <a:tc>
                  <a:txBody>
                    <a:bodyPr/>
                    <a:lstStyle/>
                    <a:p>
                      <a:r>
                        <a:rPr lang="cs-CZ" dirty="0" smtClean="0"/>
                        <a:t>Hrnečku, vař!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641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6,41 min.</a:t>
                      </a:r>
                      <a:endParaRPr lang="cs-CZ" dirty="0"/>
                    </a:p>
                  </a:txBody>
                  <a:tcPr/>
                </a:tc>
              </a:tr>
              <a:tr h="462159">
                <a:tc>
                  <a:txBody>
                    <a:bodyPr/>
                    <a:lstStyle/>
                    <a:p>
                      <a:r>
                        <a:rPr lang="cs-CZ" dirty="0" smtClean="0"/>
                        <a:t>Zlatovláska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1993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19,93 min.</a:t>
                      </a:r>
                      <a:endParaRPr lang="cs-CZ" dirty="0"/>
                    </a:p>
                  </a:txBody>
                  <a:tcPr/>
                </a:tc>
              </a:tr>
              <a:tr h="462159">
                <a:tc>
                  <a:txBody>
                    <a:bodyPr/>
                    <a:lstStyle/>
                    <a:p>
                      <a:r>
                        <a:rPr lang="cs-CZ" dirty="0" smtClean="0"/>
                        <a:t>Rozum a Štěstí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1035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10,35 min.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123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Porovnání délky čtení - graf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5189513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9288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Zlatovláska - obsah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numCol="1">
            <a:normAutofit fontScale="70000" lnSpcReduction="20000"/>
          </a:bodyPr>
          <a:lstStyle/>
          <a:p>
            <a:r>
              <a:rPr lang="cs-CZ" dirty="0" smtClean="0"/>
              <a:t>Tento </a:t>
            </a:r>
            <a:r>
              <a:rPr lang="cs-CZ" dirty="0"/>
              <a:t>příběh začíná v jednom království, kde vládl král, jenž rozuměl všem živočichům. Jednou k němu totiž přišla stařena a prodala královi hada, kterého když prý sní, bude rozumět všem zvířecím tvorům...</a:t>
            </a:r>
            <a:br>
              <a:rPr lang="cs-CZ" dirty="0"/>
            </a:br>
            <a:r>
              <a:rPr lang="cs-CZ" dirty="0"/>
              <a:t>Král za hada dobře zaplatil a dal si ho hned ustrojit. Sloužící kuchař Jiřík jej ale ochutnal, i když mu to král přísně zakázal. Král ho za trest poslal pro Zlatovlásku, jíž si chtěl vzít za ženu.</a:t>
            </a:r>
          </a:p>
          <a:p>
            <a:r>
              <a:rPr lang="cs-CZ" dirty="0"/>
              <a:t>Jiřík po cestě viděl hořící mraveniště. Uhasil ho a mravenci mu přislíbili případnou pomoc. Poté spatřil rybáře, jak se hádají o chycenou zlatou rybku. Za rybu jim zaplatil a pustil ji do moře; i ta mu přislíbila pomoc. V černém lese potkal dva malé hladové krkavce. Jiřík zabodl koně, aby měli co jíst; i tentokrát dostal přislíbení pomoci.</a:t>
            </a:r>
            <a:br>
              <a:rPr lang="cs-CZ" dirty="0"/>
            </a:br>
            <a:r>
              <a:rPr lang="cs-CZ" dirty="0"/>
              <a:t>I vydal se tedy k zámku Zlatovlásky. Uvítal ho král, který mu pověděl, že dostane Zlatovlásku jen tehdy, splní-li tři úkoly.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7318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3" name="chimes.wav"/>
          </p:stSnd>
        </p:sndAc>
      </p:transition>
    </mc:Choice>
    <mc:Fallback>
      <p:transition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151</TotalTime>
  <Words>500</Words>
  <Application>Microsoft Office PowerPoint</Application>
  <PresentationFormat>Předvádění na obrazovce (4:3)</PresentationFormat>
  <Paragraphs>85</Paragraphs>
  <Slides>12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Slunovrat</vt:lpstr>
      <vt:lpstr>Výběr z českých pohádek a povídek</vt:lpstr>
      <vt:lpstr>Boháč a chudák</vt:lpstr>
      <vt:lpstr>Dobře tak, že je smrt na světě</vt:lpstr>
      <vt:lpstr>Hrnečku, vař!</vt:lpstr>
      <vt:lpstr>Zlatovláska</vt:lpstr>
      <vt:lpstr>Rozum a Štěstí</vt:lpstr>
      <vt:lpstr>Porovnání počtu slov a délky čtení</vt:lpstr>
      <vt:lpstr>Porovnání délky čtení - graf</vt:lpstr>
      <vt:lpstr>Zlatovláska - obsah </vt:lpstr>
      <vt:lpstr>Zlatovláska - obsah</vt:lpstr>
      <vt:lpstr>Zlatovláska – postavy, místa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Ucebna</dc:creator>
  <cp:lastModifiedBy>Ucebna</cp:lastModifiedBy>
  <cp:revision>18</cp:revision>
  <dcterms:created xsi:type="dcterms:W3CDTF">2014-06-21T11:59:22Z</dcterms:created>
  <dcterms:modified xsi:type="dcterms:W3CDTF">2014-06-21T14:30:32Z</dcterms:modified>
</cp:coreProperties>
</file>