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Se&#353;it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Rychlost čtení v minutách 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List1!$A$2:$A$27</c:f>
              <c:strCache>
                <c:ptCount val="26"/>
                <c:pt idx="0">
                  <c:v>Čáp a liška</c:v>
                </c:pt>
                <c:pt idx="1">
                  <c:v>O neposlušných kozlatech</c:v>
                </c:pt>
                <c:pt idx="2">
                  <c:v>Řípka</c:v>
                </c:pt>
                <c:pt idx="3">
                  <c:v>Sedlák milostpánem</c:v>
                </c:pt>
                <c:pt idx="4">
                  <c:v>Jak dědeček měnil, až vyměnil</c:v>
                </c:pt>
                <c:pt idx="5">
                  <c:v>Strejček Příhoda</c:v>
                </c:pt>
                <c:pt idx="6">
                  <c:v>Boháč a chudák</c:v>
                </c:pt>
                <c:pt idx="7">
                  <c:v>Hrnečku, vař!</c:v>
                </c:pt>
                <c:pt idx="8">
                  <c:v>O nepravém a pravém čertu</c:v>
                </c:pt>
                <c:pt idx="9">
                  <c:v>Pohádka o Palečkovi</c:v>
                </c:pt>
                <c:pt idx="10">
                  <c:v>Kdo je hloupější?</c:v>
                </c:pt>
                <c:pt idx="11">
                  <c:v>Rozum a Štěstí</c:v>
                </c:pt>
                <c:pt idx="12">
                  <c:v>Tři rady</c:v>
                </c:pt>
                <c:pt idx="13">
                  <c:v>Pohádka o perníkové chaloupce</c:v>
                </c:pt>
                <c:pt idx="14">
                  <c:v>Dobře tak, že je smrt na světě</c:v>
                </c:pt>
                <c:pt idx="15">
                  <c:v>Jirka s kozou</c:v>
                </c:pt>
                <c:pt idx="16">
                  <c:v>O hloupém Honzovi</c:v>
                </c:pt>
                <c:pt idx="17">
                  <c:v>O kocouru, kohoutu a kose</c:v>
                </c:pt>
                <c:pt idx="18">
                  <c:v>Chytrá horákyně</c:v>
                </c:pt>
                <c:pt idx="19">
                  <c:v>Jak se stal Matěj Cvrček doktorem</c:v>
                </c:pt>
                <c:pt idx="20">
                  <c:v>Krejčík králem</c:v>
                </c:pt>
                <c:pt idx="21">
                  <c:v>Zlatovláska</c:v>
                </c:pt>
                <c:pt idx="22">
                  <c:v>Čert a Káča</c:v>
                </c:pt>
                <c:pt idx="23">
                  <c:v>O Labuti</c:v>
                </c:pt>
                <c:pt idx="24">
                  <c:v>Tři zlaté vlasy děda Vševěda</c:v>
                </c:pt>
                <c:pt idx="25">
                  <c:v>Na Chlumku</c:v>
                </c:pt>
              </c:strCache>
            </c:strRef>
          </c:cat>
          <c:val>
            <c:numRef>
              <c:f>List1!$B$2:$B$27</c:f>
              <c:numCache>
                <c:formatCode>General</c:formatCode>
                <c:ptCount val="26"/>
                <c:pt idx="0">
                  <c:v>1.42</c:v>
                </c:pt>
                <c:pt idx="1">
                  <c:v>2.25</c:v>
                </c:pt>
                <c:pt idx="2">
                  <c:v>2.39</c:v>
                </c:pt>
                <c:pt idx="3">
                  <c:v>2.89</c:v>
                </c:pt>
                <c:pt idx="4">
                  <c:v>4.88</c:v>
                </c:pt>
                <c:pt idx="5">
                  <c:v>5.0999999999999996</c:v>
                </c:pt>
                <c:pt idx="6">
                  <c:v>5.71</c:v>
                </c:pt>
                <c:pt idx="7">
                  <c:v>6.46</c:v>
                </c:pt>
                <c:pt idx="8">
                  <c:v>6.98</c:v>
                </c:pt>
                <c:pt idx="9">
                  <c:v>7.16</c:v>
                </c:pt>
                <c:pt idx="10">
                  <c:v>8.64</c:v>
                </c:pt>
                <c:pt idx="11">
                  <c:v>10.41</c:v>
                </c:pt>
                <c:pt idx="12">
                  <c:v>10.6</c:v>
                </c:pt>
                <c:pt idx="13">
                  <c:v>10.74</c:v>
                </c:pt>
                <c:pt idx="14">
                  <c:v>11.57</c:v>
                </c:pt>
                <c:pt idx="15">
                  <c:v>12.74</c:v>
                </c:pt>
                <c:pt idx="16">
                  <c:v>13.6</c:v>
                </c:pt>
                <c:pt idx="17">
                  <c:v>16.62</c:v>
                </c:pt>
                <c:pt idx="18">
                  <c:v>16.97</c:v>
                </c:pt>
                <c:pt idx="19">
                  <c:v>17.329999999999998</c:v>
                </c:pt>
                <c:pt idx="20">
                  <c:v>19.88</c:v>
                </c:pt>
                <c:pt idx="21">
                  <c:v>19.97</c:v>
                </c:pt>
                <c:pt idx="22">
                  <c:v>20.09</c:v>
                </c:pt>
                <c:pt idx="23">
                  <c:v>20.239999999999998</c:v>
                </c:pt>
                <c:pt idx="24">
                  <c:v>24.81</c:v>
                </c:pt>
                <c:pt idx="25">
                  <c:v>71.36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813504"/>
        <c:axId val="42961152"/>
      </c:barChart>
      <c:catAx>
        <c:axId val="169813504"/>
        <c:scaling>
          <c:orientation val="minMax"/>
        </c:scaling>
        <c:delete val="0"/>
        <c:axPos val="b"/>
        <c:majorTickMark val="out"/>
        <c:minorTickMark val="none"/>
        <c:tickLblPos val="nextTo"/>
        <c:crossAx val="42961152"/>
        <c:crosses val="autoZero"/>
        <c:auto val="1"/>
        <c:lblAlgn val="ctr"/>
        <c:lblOffset val="100"/>
        <c:noMultiLvlLbl val="0"/>
      </c:catAx>
      <c:valAx>
        <c:axId val="42961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98135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B4966-0E3A-4132-AFFF-A24634932191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790E9-D3B0-4C36-888B-E21245B319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2821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Obsah</a:t>
            </a:r>
            <a:r>
              <a:rPr lang="cs-CZ" baseline="0" dirty="0" smtClean="0"/>
              <a:t> knihy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790E9-D3B0-4C36-888B-E21245B31904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2202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Na chlumku – Alois Jirásek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790E9-D3B0-4C36-888B-E21245B31904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3087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mtClean="0"/>
              <a:t>portrét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790E9-D3B0-4C36-888B-E21245B31904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0539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0B3F15A-1CDE-4E1E-9C69-B099E3AC97B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nice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nice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nice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á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á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á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9E4615A-D2CB-4C8D-90E4-76DF0D752E1D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F15A-1CDE-4E1E-9C69-B099E3AC97B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15A-D2CB-4C8D-90E4-76DF0D752E1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F15A-1CDE-4E1E-9C69-B099E3AC97B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15A-D2CB-4C8D-90E4-76DF0D752E1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B3F15A-1CDE-4E1E-9C69-B099E3AC97B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9E4615A-D2CB-4C8D-90E4-76DF0D752E1D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0B3F15A-1CDE-4E1E-9C69-B099E3AC97B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nice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nice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á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á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á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nice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9E4615A-D2CB-4C8D-90E4-76DF0D752E1D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F15A-1CDE-4E1E-9C69-B099E3AC97B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15A-D2CB-4C8D-90E4-76DF0D752E1D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F15A-1CDE-4E1E-9C69-B099E3AC97B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15A-D2CB-4C8D-90E4-76DF0D752E1D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B3F15A-1CDE-4E1E-9C69-B099E3AC97B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9E4615A-D2CB-4C8D-90E4-76DF0D752E1D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F15A-1CDE-4E1E-9C69-B099E3AC97B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15A-D2CB-4C8D-90E4-76DF0D752E1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B3F15A-1CDE-4E1E-9C69-B099E3AC97B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9E4615A-D2CB-4C8D-90E4-76DF0D752E1D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nice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nice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B3F15A-1CDE-4E1E-9C69-B099E3AC97B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9E4615A-D2CB-4C8D-90E4-76DF0D752E1D}" type="slidenum">
              <a:rPr lang="cs-CZ" smtClean="0"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0B3F15A-1CDE-4E1E-9C69-B099E3AC97B0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9E4615A-D2CB-4C8D-90E4-76DF0D752E1D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02.olx-st.com/ui/11/92/74/1314206401_243058874_1-Obrazky--Kniha-Alois-Jirasek-Na-Chlumku.jpg" TargetMode="External"/><Relationship Id="rId2" Type="http://schemas.openxmlformats.org/officeDocument/2006/relationships/hyperlink" Target="http://blog.idnes.cz/blog/3040/213681/jir7777_001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s.wikipedia.org/wiki/%C4%8Cert_a_K%C3%A1%C4%8Da" TargetMode="External"/><Relationship Id="rId4" Type="http://schemas.openxmlformats.org/officeDocument/2006/relationships/hyperlink" Target="http://www.databazeknih.cz/knihy/na-chlumku-7636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267744" y="2420888"/>
            <a:ext cx="6172200" cy="1894362"/>
          </a:xfrm>
        </p:spPr>
        <p:txBody>
          <a:bodyPr/>
          <a:lstStyle/>
          <a:p>
            <a:r>
              <a:rPr lang="cs-CZ" dirty="0" smtClean="0"/>
              <a:t>Výběr z českých pohádek a povídek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267744" y="4293096"/>
            <a:ext cx="6172200" cy="2160240"/>
          </a:xfrm>
        </p:spPr>
        <p:txBody>
          <a:bodyPr>
            <a:normAutofit/>
          </a:bodyPr>
          <a:lstStyle/>
          <a:p>
            <a:r>
              <a:rPr lang="cs-CZ" dirty="0"/>
              <a:t>Karel Jaromír Erben</a:t>
            </a:r>
          </a:p>
          <a:p>
            <a:r>
              <a:rPr lang="cs-CZ" dirty="0"/>
              <a:t>Božena Němcová </a:t>
            </a:r>
          </a:p>
          <a:p>
            <a:r>
              <a:rPr lang="cs-CZ" dirty="0"/>
              <a:t>Václav Beneš Třebízský </a:t>
            </a:r>
          </a:p>
          <a:p>
            <a:r>
              <a:rPr lang="cs-CZ" dirty="0"/>
              <a:t>Josef Stanislav Menšík </a:t>
            </a:r>
          </a:p>
          <a:p>
            <a:r>
              <a:rPr lang="cs-CZ" dirty="0"/>
              <a:t>František Bartoš</a:t>
            </a:r>
          </a:p>
          <a:p>
            <a:r>
              <a:rPr lang="cs-CZ" dirty="0"/>
              <a:t>Alois Jirásek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2836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Čert a káča – Božena Němcová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808" y="2132856"/>
            <a:ext cx="4175613" cy="2865412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539552" y="1556792"/>
            <a:ext cx="35283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Postavy: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Káča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Čert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Stará matka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Ovčák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kněžna</a:t>
            </a:r>
          </a:p>
          <a:p>
            <a:r>
              <a:rPr lang="cs-CZ" dirty="0" smtClean="0"/>
              <a:t>Děj:</a:t>
            </a:r>
          </a:p>
          <a:p>
            <a:r>
              <a:rPr lang="cs-CZ" dirty="0" smtClean="0"/>
              <a:t>Hloupý </a:t>
            </a:r>
            <a:r>
              <a:rPr lang="cs-CZ" dirty="0"/>
              <a:t>čert zamění ve světe dvě osoby, které má za úkol dopravit do </a:t>
            </a:r>
            <a:r>
              <a:rPr lang="cs-CZ" dirty="0" smtClean="0"/>
              <a:t>pekla. </a:t>
            </a:r>
            <a:r>
              <a:rPr lang="cs-CZ" dirty="0"/>
              <a:t>Namísto zlé </a:t>
            </a:r>
            <a:r>
              <a:rPr lang="cs-CZ" dirty="0" smtClean="0"/>
              <a:t>kněžna</a:t>
            </a:r>
            <a:r>
              <a:rPr lang="cs-CZ" dirty="0"/>
              <a:t> přinese do pekla hubatou a prostořekou venkovskou ženu Káču. Ta v pekle ztropí povyk, čert je donucen Káču vrátit zpět na svět. Zde se jí ujme Jíra, který </a:t>
            </a:r>
            <a:r>
              <a:rPr lang="cs-CZ" dirty="0" smtClean="0"/>
              <a:t>čertovi </a:t>
            </a:r>
            <a:r>
              <a:rPr lang="cs-CZ" dirty="0"/>
              <a:t>pomůže najít a odnést správnou osobu - paní kněžnu.</a:t>
            </a:r>
          </a:p>
        </p:txBody>
      </p:sp>
    </p:spTree>
    <p:extLst>
      <p:ext uri="{BB962C8B-B14F-4D97-AF65-F5344CB8AC3E}">
        <p14:creationId xmlns:p14="http://schemas.microsoft.com/office/powerpoint/2010/main" val="1224465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Chytrá </a:t>
            </a:r>
            <a:r>
              <a:rPr lang="cs-CZ" b="1" dirty="0" smtClean="0"/>
              <a:t>horákyně - Božena Němcová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844824"/>
            <a:ext cx="3528392" cy="3168352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251520" y="162880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 smtClean="0"/>
              <a:t>Postavy: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Chytrá horákyně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Prokurátor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Starý otec</a:t>
            </a:r>
            <a:endParaRPr lang="cs-CZ" dirty="0" smtClean="0"/>
          </a:p>
          <a:p>
            <a:r>
              <a:rPr lang="cs-CZ" dirty="0" smtClean="0"/>
              <a:t>Děj:</a:t>
            </a:r>
          </a:p>
          <a:p>
            <a:r>
              <a:rPr lang="cs-CZ" dirty="0" smtClean="0"/>
              <a:t>Chytrá horákyně je tak chytrá, že rozsoudí kdejaký spor.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6590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30841"/>
              </p:ext>
            </p:extLst>
          </p:nvPr>
        </p:nvGraphicFramePr>
        <p:xfrm>
          <a:off x="1043608" y="332656"/>
          <a:ext cx="6120679" cy="61926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27282"/>
                <a:gridCol w="2253119"/>
                <a:gridCol w="940278"/>
              </a:tblGrid>
              <a:tr h="378077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 dirty="0">
                          <a:effectLst/>
                        </a:rPr>
                        <a:t>název 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 dirty="0">
                          <a:effectLst/>
                        </a:rPr>
                        <a:t>Rychlost čtení v minutách 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Počet slov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Čáp a liška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1,42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142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O neposlušných kozlatech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2,25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225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Řípka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2,39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239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Sedlák milostpánem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2,89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289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Jak dědeček měnil, až vyměnil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4,88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488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Strejček Příhoda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5,1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510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Boháč a chudák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5,71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571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Hrnečku, vař!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6,46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646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O nepravém a pravém čertu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6,98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698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Pohádka o Palečkovi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7,16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716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Kdo je hloupější?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8,64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864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 dirty="0">
                          <a:effectLst/>
                        </a:rPr>
                        <a:t>Rozum a Štěstí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10,41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1041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Tři rady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10,6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1060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Pohádka o perníkové chaloupce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10,74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1074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effectLst/>
                        </a:rPr>
                        <a:t>Dobře tak, že je smrt na světě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11,57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1157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Jirka s kozou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12,74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1274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O hloupém Honzovi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13,6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1360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O kocouru, kohoutu a kose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16,62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1662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Chytrá horákyně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16,97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1697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37807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>
                          <a:effectLst/>
                        </a:rPr>
                        <a:t>Jak se stal Matěj Cvrček doktorem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17,33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1733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Krejčík králem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19,88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1988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Zlatovláska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19,97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1997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Čert a Káča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20,09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2009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O Labuti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20,24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2024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Tři zlaté vlasy děda Vševěda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24,81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2481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  <a:tr h="217461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Na Chlumku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>
                          <a:effectLst/>
                        </a:rPr>
                        <a:t>71,36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7136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25" marR="9025" marT="90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6993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8879510"/>
              </p:ext>
            </p:extLst>
          </p:nvPr>
        </p:nvGraphicFramePr>
        <p:xfrm>
          <a:off x="755576" y="1052736"/>
          <a:ext cx="684076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038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 Chlumku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/>
              <a:t>Povídka od Aloise Jiráska Na Chlumku vypráví o době </a:t>
            </a:r>
            <a:r>
              <a:rPr lang="cs-CZ" dirty="0" err="1"/>
              <a:t>umrtí</a:t>
            </a:r>
            <a:r>
              <a:rPr lang="cs-CZ" dirty="0"/>
              <a:t> Přemysla Otakara II, kdy na jeho místo nastoupil jeho sedmiletý syn Václav. Na malém kopci Chlumku se rozkládal jeden z nejmohutnějších hradů Chlumek. Vladyka Zdislav se svou armádou odjížděl do boje proti Braniborům. V té době Braniboři zahájili útok na Chlumek, kde chlumečtí, i přes velké oslabení, odvraceli útok. V noci se podařilo nepozorovaně uniknout jednomu chlapci z pevnosti. Naštěstí to dlouho netrvalo a chlapec přivedl pomoc, která hravě Branibory rozehnala. 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05197834"/>
      </p:ext>
    </p:extLst>
  </p:cSld>
  <p:clrMapOvr>
    <a:masterClrMapping/>
  </p:clrMapOvr>
  <p:transition spd="slow">
    <p:push dir="u"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Přebal knihy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866" y="1600200"/>
            <a:ext cx="3306267" cy="4873625"/>
          </a:xfrm>
        </p:spPr>
      </p:pic>
    </p:spTree>
    <p:extLst>
      <p:ext uri="{BB962C8B-B14F-4D97-AF65-F5344CB8AC3E}">
        <p14:creationId xmlns:p14="http://schemas.microsoft.com/office/powerpoint/2010/main" val="1340761394"/>
      </p:ext>
    </p:extLst>
  </p:cSld>
  <p:clrMapOvr>
    <a:masterClrMapping/>
  </p:clrMapOvr>
  <p:transition spd="slow">
    <p:push dir="u"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Alois Jirásek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520" y="1600200"/>
            <a:ext cx="3240960" cy="4873625"/>
          </a:xfrm>
        </p:spPr>
      </p:pic>
    </p:spTree>
    <p:extLst>
      <p:ext uri="{BB962C8B-B14F-4D97-AF65-F5344CB8AC3E}">
        <p14:creationId xmlns:p14="http://schemas.microsoft.com/office/powerpoint/2010/main" val="75942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blog.idnes.cz/blog/3040/213681/jir7777_0013.jpg</a:t>
            </a:r>
            <a:endParaRPr lang="cs-CZ" dirty="0" smtClean="0"/>
          </a:p>
          <a:p>
            <a:r>
              <a:rPr lang="cs-CZ" dirty="0">
                <a:hlinkClick r:id="rId3"/>
              </a:rPr>
              <a:t>http://images02.olx-st.com/ui/11/92/74/1314206401_243058874_1-Obrazky--</a:t>
            </a:r>
            <a:r>
              <a:rPr lang="cs-CZ" dirty="0" smtClean="0">
                <a:hlinkClick r:id="rId3"/>
              </a:rPr>
              <a:t>Kniha-Alois-Jirasek-Na-Chlumku.jpg</a:t>
            </a:r>
            <a:endParaRPr lang="cs-CZ" dirty="0" smtClean="0"/>
          </a:p>
          <a:p>
            <a:r>
              <a:rPr lang="cs-CZ" dirty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www.databazeknih.cz/knihy/na-chlumku-76363</a:t>
            </a:r>
            <a:endParaRPr lang="cs-CZ" dirty="0" smtClean="0"/>
          </a:p>
          <a:p>
            <a:r>
              <a:rPr lang="cs-CZ" dirty="0">
                <a:hlinkClick r:id="rId5"/>
              </a:rPr>
              <a:t>http://cs.wikipedia.org/wiki/%</a:t>
            </a:r>
            <a:r>
              <a:rPr lang="cs-CZ" dirty="0" smtClean="0">
                <a:hlinkClick r:id="rId5"/>
              </a:rPr>
              <a:t>C4%8Cert_a_K%C3%A1%C4%8Da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603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213</TotalTime>
  <Words>353</Words>
  <Application>Microsoft Office PowerPoint</Application>
  <PresentationFormat>Předvádění na obrazovce (4:3)</PresentationFormat>
  <Paragraphs>120</Paragraphs>
  <Slides>9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Arkýř</vt:lpstr>
      <vt:lpstr>Výběr z českých pohádek a povídek</vt:lpstr>
      <vt:lpstr>Čert a káča – Božena Němcová</vt:lpstr>
      <vt:lpstr>Chytrá horákyně - Božena Němcová</vt:lpstr>
      <vt:lpstr>Prezentace aplikace PowerPoint</vt:lpstr>
      <vt:lpstr>Prezentace aplikace PowerPoint</vt:lpstr>
      <vt:lpstr>Na Chlumku</vt:lpstr>
      <vt:lpstr>Přebal knihy</vt:lpstr>
      <vt:lpstr>Alois Jirásek</vt:lpstr>
      <vt:lpstr>Zdroje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Ucebna</dc:creator>
  <cp:lastModifiedBy>Ucebna</cp:lastModifiedBy>
  <cp:revision>9</cp:revision>
  <dcterms:created xsi:type="dcterms:W3CDTF">2014-06-21T11:55:22Z</dcterms:created>
  <dcterms:modified xsi:type="dcterms:W3CDTF">2014-06-21T15:28:54Z</dcterms:modified>
</cp:coreProperties>
</file>